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22" r:id="rId2"/>
  </p:sldMasterIdLst>
  <p:notesMasterIdLst>
    <p:notesMasterId r:id="rId27"/>
  </p:notesMasterIdLst>
  <p:sldIdLst>
    <p:sldId id="256" r:id="rId3"/>
    <p:sldId id="257" r:id="rId4"/>
    <p:sldId id="258" r:id="rId5"/>
    <p:sldId id="270" r:id="rId6"/>
    <p:sldId id="268" r:id="rId7"/>
    <p:sldId id="269" r:id="rId8"/>
    <p:sldId id="276" r:id="rId9"/>
    <p:sldId id="277" r:id="rId10"/>
    <p:sldId id="278" r:id="rId11"/>
    <p:sldId id="271" r:id="rId12"/>
    <p:sldId id="259" r:id="rId13"/>
    <p:sldId id="267" r:id="rId14"/>
    <p:sldId id="272" r:id="rId15"/>
    <p:sldId id="264" r:id="rId16"/>
    <p:sldId id="260" r:id="rId17"/>
    <p:sldId id="265" r:id="rId18"/>
    <p:sldId id="266" r:id="rId19"/>
    <p:sldId id="275" r:id="rId20"/>
    <p:sldId id="274" r:id="rId21"/>
    <p:sldId id="279" r:id="rId22"/>
    <p:sldId id="289" r:id="rId23"/>
    <p:sldId id="261" r:id="rId24"/>
    <p:sldId id="262"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AFD755-3902-7526-BE41-669F59CB1A47}" v="236" dt="2025-04-14T14:45:09.939"/>
    <p1510:client id="{B8F6AD88-D2BE-4C24-FFB4-32D827BA0F47}" v="11" dt="2025-04-14T15:48:20.586"/>
    <p1510:client id="{FE024598-0A0A-4738-AE54-AA008FE12A4E}" v="1158" dt="2025-04-14T15:51:24.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6233" autoAdjust="0"/>
  </p:normalViewPr>
  <p:slideViewPr>
    <p:cSldViewPr snapToGrid="0">
      <p:cViewPr varScale="1">
        <p:scale>
          <a:sx n="104" d="100"/>
          <a:sy n="104" d="100"/>
        </p:scale>
        <p:origin x="232"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407BF5-1276-4D89-B62D-ABE4FF2029E3}" type="doc">
      <dgm:prSet loTypeId="urn:microsoft.com/office/officeart/2016/7/layout/VerticalSolidActionList" loCatId="List" qsTypeId="urn:microsoft.com/office/officeart/2005/8/quickstyle/simple1" qsCatId="simple" csTypeId="urn:microsoft.com/office/officeart/2005/8/colors/colorful1" csCatId="colorful"/>
      <dgm:spPr/>
      <dgm:t>
        <a:bodyPr/>
        <a:lstStyle/>
        <a:p>
          <a:endParaRPr lang="en-US"/>
        </a:p>
      </dgm:t>
    </dgm:pt>
    <dgm:pt modelId="{177E841F-900E-4B09-AB05-BAF0B7BFFE78}">
      <dgm:prSet/>
      <dgm:spPr/>
      <dgm:t>
        <a:bodyPr/>
        <a:lstStyle/>
        <a:p>
          <a:r>
            <a:rPr lang="en-US"/>
            <a:t>Identify</a:t>
          </a:r>
        </a:p>
      </dgm:t>
    </dgm:pt>
    <dgm:pt modelId="{D380685F-4BED-4442-9CC7-EB25DD7FEB04}" type="parTrans" cxnId="{E367C1A8-6A50-4BA6-9D1E-0D7E9FBCC053}">
      <dgm:prSet/>
      <dgm:spPr/>
      <dgm:t>
        <a:bodyPr/>
        <a:lstStyle/>
        <a:p>
          <a:endParaRPr lang="en-US"/>
        </a:p>
      </dgm:t>
    </dgm:pt>
    <dgm:pt modelId="{18BAF954-B8D0-4EB8-9B07-A5EE037DEF44}" type="sibTrans" cxnId="{E367C1A8-6A50-4BA6-9D1E-0D7E9FBCC053}">
      <dgm:prSet/>
      <dgm:spPr/>
      <dgm:t>
        <a:bodyPr/>
        <a:lstStyle/>
        <a:p>
          <a:endParaRPr lang="en-US"/>
        </a:p>
      </dgm:t>
    </dgm:pt>
    <dgm:pt modelId="{63B0F384-BC79-48CB-B811-FA983DA75075}">
      <dgm:prSet/>
      <dgm:spPr/>
      <dgm:t>
        <a:bodyPr/>
        <a:lstStyle/>
        <a:p>
          <a:r>
            <a:rPr lang="en-US"/>
            <a:t>Identify AI trends and tools in library instruction</a:t>
          </a:r>
        </a:p>
      </dgm:t>
    </dgm:pt>
    <dgm:pt modelId="{15827545-2E66-4E6A-938F-3E9C3A920BAD}" type="parTrans" cxnId="{288B814A-B199-4163-9EFB-AADF7795589C}">
      <dgm:prSet/>
      <dgm:spPr/>
      <dgm:t>
        <a:bodyPr/>
        <a:lstStyle/>
        <a:p>
          <a:endParaRPr lang="en-US"/>
        </a:p>
      </dgm:t>
    </dgm:pt>
    <dgm:pt modelId="{5AD22B97-D9F5-4BB3-A4B2-7E7799372C1F}" type="sibTrans" cxnId="{288B814A-B199-4163-9EFB-AADF7795589C}">
      <dgm:prSet/>
      <dgm:spPr/>
      <dgm:t>
        <a:bodyPr/>
        <a:lstStyle/>
        <a:p>
          <a:endParaRPr lang="en-US"/>
        </a:p>
      </dgm:t>
    </dgm:pt>
    <dgm:pt modelId="{F18680DB-02E7-463B-B8B5-F96902A21D35}">
      <dgm:prSet/>
      <dgm:spPr/>
      <dgm:t>
        <a:bodyPr/>
        <a:lstStyle/>
        <a:p>
          <a:r>
            <a:rPr lang="en-US"/>
            <a:t>Understand how generative AI is being used in higher education and libraries</a:t>
          </a:r>
        </a:p>
      </dgm:t>
    </dgm:pt>
    <dgm:pt modelId="{A7DD0E22-805B-4C38-AE66-83382A02765E}" type="parTrans" cxnId="{23942B6E-507C-4916-8A12-206C0980CAA6}">
      <dgm:prSet/>
      <dgm:spPr/>
      <dgm:t>
        <a:bodyPr/>
        <a:lstStyle/>
        <a:p>
          <a:endParaRPr lang="en-US"/>
        </a:p>
      </dgm:t>
    </dgm:pt>
    <dgm:pt modelId="{2DFE5A08-9A25-4D03-B5CE-03124F46572A}" type="sibTrans" cxnId="{23942B6E-507C-4916-8A12-206C0980CAA6}">
      <dgm:prSet/>
      <dgm:spPr/>
      <dgm:t>
        <a:bodyPr/>
        <a:lstStyle/>
        <a:p>
          <a:endParaRPr lang="en-US"/>
        </a:p>
      </dgm:t>
    </dgm:pt>
    <dgm:pt modelId="{44FEC596-1D4C-4FA7-878B-0F5F0BC5E7C7}">
      <dgm:prSet/>
      <dgm:spPr/>
      <dgm:t>
        <a:bodyPr/>
        <a:lstStyle/>
        <a:p>
          <a:r>
            <a:rPr lang="en-US"/>
            <a:t>Recognize key generative AI tools relevant to academic librarianship</a:t>
          </a:r>
        </a:p>
      </dgm:t>
    </dgm:pt>
    <dgm:pt modelId="{56A3F51D-C9BB-48C7-911C-92DD4AAD5CA5}" type="parTrans" cxnId="{DA80667E-F7D7-4CB0-84F6-4FFEC59CF379}">
      <dgm:prSet/>
      <dgm:spPr/>
      <dgm:t>
        <a:bodyPr/>
        <a:lstStyle/>
        <a:p>
          <a:endParaRPr lang="en-US"/>
        </a:p>
      </dgm:t>
    </dgm:pt>
    <dgm:pt modelId="{0D848DCE-E0C1-4B08-B602-92D56EF070AA}" type="sibTrans" cxnId="{DA80667E-F7D7-4CB0-84F6-4FFEC59CF379}">
      <dgm:prSet/>
      <dgm:spPr/>
      <dgm:t>
        <a:bodyPr/>
        <a:lstStyle/>
        <a:p>
          <a:endParaRPr lang="en-US"/>
        </a:p>
      </dgm:t>
    </dgm:pt>
    <dgm:pt modelId="{3628E8F9-96BB-4B48-A959-AD1735ED4081}">
      <dgm:prSet/>
      <dgm:spPr/>
      <dgm:t>
        <a:bodyPr/>
        <a:lstStyle/>
        <a:p>
          <a:r>
            <a:rPr lang="en-US"/>
            <a:t>Develop</a:t>
          </a:r>
        </a:p>
      </dgm:t>
    </dgm:pt>
    <dgm:pt modelId="{70CA74C7-DDDC-4C81-B907-A08669CEA5C0}" type="parTrans" cxnId="{3738CFC1-0973-48DF-AA29-22CA33E70422}">
      <dgm:prSet/>
      <dgm:spPr/>
      <dgm:t>
        <a:bodyPr/>
        <a:lstStyle/>
        <a:p>
          <a:endParaRPr lang="en-US"/>
        </a:p>
      </dgm:t>
    </dgm:pt>
    <dgm:pt modelId="{AB6B6836-E58F-48CA-9659-CD8C0968DE03}" type="sibTrans" cxnId="{3738CFC1-0973-48DF-AA29-22CA33E70422}">
      <dgm:prSet/>
      <dgm:spPr/>
      <dgm:t>
        <a:bodyPr/>
        <a:lstStyle/>
        <a:p>
          <a:endParaRPr lang="en-US"/>
        </a:p>
      </dgm:t>
    </dgm:pt>
    <dgm:pt modelId="{AE52E1B1-AAD1-461E-BDDA-5E4036AD12A4}">
      <dgm:prSet/>
      <dgm:spPr/>
      <dgm:t>
        <a:bodyPr/>
        <a:lstStyle/>
        <a:p>
          <a:r>
            <a:rPr lang="en-US"/>
            <a:t>Develop strategies for engaging with AI and library instruction</a:t>
          </a:r>
        </a:p>
      </dgm:t>
    </dgm:pt>
    <dgm:pt modelId="{EDCBC14C-6C3D-411C-A313-004DDD0D36A6}" type="parTrans" cxnId="{FEFB4E2C-32C6-406C-AFC9-99A32DAAC1D7}">
      <dgm:prSet/>
      <dgm:spPr/>
      <dgm:t>
        <a:bodyPr/>
        <a:lstStyle/>
        <a:p>
          <a:endParaRPr lang="en-US"/>
        </a:p>
      </dgm:t>
    </dgm:pt>
    <dgm:pt modelId="{58BAF598-18D1-42F2-808C-5F83F8635252}" type="sibTrans" cxnId="{FEFB4E2C-32C6-406C-AFC9-99A32DAAC1D7}">
      <dgm:prSet/>
      <dgm:spPr/>
      <dgm:t>
        <a:bodyPr/>
        <a:lstStyle/>
        <a:p>
          <a:endParaRPr lang="en-US"/>
        </a:p>
      </dgm:t>
    </dgm:pt>
    <dgm:pt modelId="{719C1C5E-4661-4297-8488-2DF49DBB7423}">
      <dgm:prSet/>
      <dgm:spPr/>
      <dgm:t>
        <a:bodyPr/>
        <a:lstStyle/>
        <a:p>
          <a:r>
            <a:rPr lang="en-US"/>
            <a:t>Explore challenges and opportunities in generative AI adoption, including faculty and student perspectives</a:t>
          </a:r>
        </a:p>
      </dgm:t>
    </dgm:pt>
    <dgm:pt modelId="{CA5E0B69-2C83-47E6-9493-189F94E108FA}" type="parTrans" cxnId="{F7DBC65A-E8D1-4649-B4E9-E6E2FF143F4E}">
      <dgm:prSet/>
      <dgm:spPr/>
      <dgm:t>
        <a:bodyPr/>
        <a:lstStyle/>
        <a:p>
          <a:endParaRPr lang="en-US"/>
        </a:p>
      </dgm:t>
    </dgm:pt>
    <dgm:pt modelId="{810007A7-4D36-43B3-9DA5-052B95BC247F}" type="sibTrans" cxnId="{F7DBC65A-E8D1-4649-B4E9-E6E2FF143F4E}">
      <dgm:prSet/>
      <dgm:spPr/>
      <dgm:t>
        <a:bodyPr/>
        <a:lstStyle/>
        <a:p>
          <a:endParaRPr lang="en-US"/>
        </a:p>
      </dgm:t>
    </dgm:pt>
    <dgm:pt modelId="{9079FEC1-DBF0-4F84-84D9-2AB28FA437FE}">
      <dgm:prSet/>
      <dgm:spPr/>
      <dgm:t>
        <a:bodyPr/>
        <a:lstStyle/>
        <a:p>
          <a:r>
            <a:rPr lang="en-US"/>
            <a:t>Consider ethical implications and best practices for integrating generative AI into instruction</a:t>
          </a:r>
        </a:p>
      </dgm:t>
    </dgm:pt>
    <dgm:pt modelId="{99992A60-ED15-48AE-AAFD-EDECE3807BB2}" type="parTrans" cxnId="{D882552D-7836-4A1D-AD83-13C0D1122FDA}">
      <dgm:prSet/>
      <dgm:spPr/>
      <dgm:t>
        <a:bodyPr/>
        <a:lstStyle/>
        <a:p>
          <a:endParaRPr lang="en-US"/>
        </a:p>
      </dgm:t>
    </dgm:pt>
    <dgm:pt modelId="{21F3E041-BA5C-4797-AD1C-5B195766003F}" type="sibTrans" cxnId="{D882552D-7836-4A1D-AD83-13C0D1122FDA}">
      <dgm:prSet/>
      <dgm:spPr/>
      <dgm:t>
        <a:bodyPr/>
        <a:lstStyle/>
        <a:p>
          <a:endParaRPr lang="en-US"/>
        </a:p>
      </dgm:t>
    </dgm:pt>
    <dgm:pt modelId="{9486B086-E1D1-4F01-A1E9-7C8A23A92EF8}" type="pres">
      <dgm:prSet presAssocID="{E3407BF5-1276-4D89-B62D-ABE4FF2029E3}" presName="Name0" presStyleCnt="0">
        <dgm:presLayoutVars>
          <dgm:dir/>
          <dgm:animLvl val="lvl"/>
          <dgm:resizeHandles val="exact"/>
        </dgm:presLayoutVars>
      </dgm:prSet>
      <dgm:spPr/>
    </dgm:pt>
    <dgm:pt modelId="{B7FFD109-755D-4B86-BEFA-7998B4D9E270}" type="pres">
      <dgm:prSet presAssocID="{177E841F-900E-4B09-AB05-BAF0B7BFFE78}" presName="linNode" presStyleCnt="0"/>
      <dgm:spPr/>
    </dgm:pt>
    <dgm:pt modelId="{E1C87099-278D-4315-A20D-A35B6A4DC0BD}" type="pres">
      <dgm:prSet presAssocID="{177E841F-900E-4B09-AB05-BAF0B7BFFE78}" presName="parentText" presStyleLbl="alignNode1" presStyleIdx="0" presStyleCnt="2">
        <dgm:presLayoutVars>
          <dgm:chMax val="1"/>
          <dgm:bulletEnabled/>
        </dgm:presLayoutVars>
      </dgm:prSet>
      <dgm:spPr/>
    </dgm:pt>
    <dgm:pt modelId="{D2DDA18C-E470-4007-9BF6-F6074C46B752}" type="pres">
      <dgm:prSet presAssocID="{177E841F-900E-4B09-AB05-BAF0B7BFFE78}" presName="descendantText" presStyleLbl="alignAccFollowNode1" presStyleIdx="0" presStyleCnt="2">
        <dgm:presLayoutVars>
          <dgm:bulletEnabled/>
        </dgm:presLayoutVars>
      </dgm:prSet>
      <dgm:spPr/>
    </dgm:pt>
    <dgm:pt modelId="{7BC878B7-B698-4F7F-AD61-773BECB0C074}" type="pres">
      <dgm:prSet presAssocID="{18BAF954-B8D0-4EB8-9B07-A5EE037DEF44}" presName="sp" presStyleCnt="0"/>
      <dgm:spPr/>
    </dgm:pt>
    <dgm:pt modelId="{D4B78BA6-EBBD-4AFF-99EF-7C2BF0456714}" type="pres">
      <dgm:prSet presAssocID="{3628E8F9-96BB-4B48-A959-AD1735ED4081}" presName="linNode" presStyleCnt="0"/>
      <dgm:spPr/>
    </dgm:pt>
    <dgm:pt modelId="{7038868D-FDFD-4E79-830E-EC8C0EF2B601}" type="pres">
      <dgm:prSet presAssocID="{3628E8F9-96BB-4B48-A959-AD1735ED4081}" presName="parentText" presStyleLbl="alignNode1" presStyleIdx="1" presStyleCnt="2">
        <dgm:presLayoutVars>
          <dgm:chMax val="1"/>
          <dgm:bulletEnabled/>
        </dgm:presLayoutVars>
      </dgm:prSet>
      <dgm:spPr/>
    </dgm:pt>
    <dgm:pt modelId="{2B77DA3E-5B2E-49D8-B32C-E33D08D35DCB}" type="pres">
      <dgm:prSet presAssocID="{3628E8F9-96BB-4B48-A959-AD1735ED4081}" presName="descendantText" presStyleLbl="alignAccFollowNode1" presStyleIdx="1" presStyleCnt="2">
        <dgm:presLayoutVars>
          <dgm:bulletEnabled/>
        </dgm:presLayoutVars>
      </dgm:prSet>
      <dgm:spPr/>
    </dgm:pt>
  </dgm:ptLst>
  <dgm:cxnLst>
    <dgm:cxn modelId="{22517E05-5EFE-41F7-9660-46D53987AE5C}" type="presOf" srcId="{719C1C5E-4661-4297-8488-2DF49DBB7423}" destId="{2B77DA3E-5B2E-49D8-B32C-E33D08D35DCB}" srcOrd="0" destOrd="1" presId="urn:microsoft.com/office/officeart/2016/7/layout/VerticalSolidActionList"/>
    <dgm:cxn modelId="{67463A0F-9A7D-4261-834C-26564AF4490A}" type="presOf" srcId="{63B0F384-BC79-48CB-B811-FA983DA75075}" destId="{D2DDA18C-E470-4007-9BF6-F6074C46B752}" srcOrd="0" destOrd="0" presId="urn:microsoft.com/office/officeart/2016/7/layout/VerticalSolidActionList"/>
    <dgm:cxn modelId="{D8F86726-0796-4738-9A47-C47FC1C88B36}" type="presOf" srcId="{AE52E1B1-AAD1-461E-BDDA-5E4036AD12A4}" destId="{2B77DA3E-5B2E-49D8-B32C-E33D08D35DCB}" srcOrd="0" destOrd="0" presId="urn:microsoft.com/office/officeart/2016/7/layout/VerticalSolidActionList"/>
    <dgm:cxn modelId="{FEFB4E2C-32C6-406C-AFC9-99A32DAAC1D7}" srcId="{3628E8F9-96BB-4B48-A959-AD1735ED4081}" destId="{AE52E1B1-AAD1-461E-BDDA-5E4036AD12A4}" srcOrd="0" destOrd="0" parTransId="{EDCBC14C-6C3D-411C-A313-004DDD0D36A6}" sibTransId="{58BAF598-18D1-42F2-808C-5F83F8635252}"/>
    <dgm:cxn modelId="{D882552D-7836-4A1D-AD83-13C0D1122FDA}" srcId="{AE52E1B1-AAD1-461E-BDDA-5E4036AD12A4}" destId="{9079FEC1-DBF0-4F84-84D9-2AB28FA437FE}" srcOrd="1" destOrd="0" parTransId="{99992A60-ED15-48AE-AAFD-EDECE3807BB2}" sibTransId="{21F3E041-BA5C-4797-AD1C-5B195766003F}"/>
    <dgm:cxn modelId="{D2965433-A7DC-4B3E-87E9-F792FC9215F5}" type="presOf" srcId="{177E841F-900E-4B09-AB05-BAF0B7BFFE78}" destId="{E1C87099-278D-4315-A20D-A35B6A4DC0BD}" srcOrd="0" destOrd="0" presId="urn:microsoft.com/office/officeart/2016/7/layout/VerticalSolidActionList"/>
    <dgm:cxn modelId="{288B814A-B199-4163-9EFB-AADF7795589C}" srcId="{177E841F-900E-4B09-AB05-BAF0B7BFFE78}" destId="{63B0F384-BC79-48CB-B811-FA983DA75075}" srcOrd="0" destOrd="0" parTransId="{15827545-2E66-4E6A-938F-3E9C3A920BAD}" sibTransId="{5AD22B97-D9F5-4BB3-A4B2-7E7799372C1F}"/>
    <dgm:cxn modelId="{14F93055-08A6-43AB-8FBB-757EF2476A3C}" type="presOf" srcId="{F18680DB-02E7-463B-B8B5-F96902A21D35}" destId="{D2DDA18C-E470-4007-9BF6-F6074C46B752}" srcOrd="0" destOrd="1" presId="urn:microsoft.com/office/officeart/2016/7/layout/VerticalSolidActionList"/>
    <dgm:cxn modelId="{F7DBC65A-E8D1-4649-B4E9-E6E2FF143F4E}" srcId="{AE52E1B1-AAD1-461E-BDDA-5E4036AD12A4}" destId="{719C1C5E-4661-4297-8488-2DF49DBB7423}" srcOrd="0" destOrd="0" parTransId="{CA5E0B69-2C83-47E6-9493-189F94E108FA}" sibTransId="{810007A7-4D36-43B3-9DA5-052B95BC247F}"/>
    <dgm:cxn modelId="{23942B6E-507C-4916-8A12-206C0980CAA6}" srcId="{63B0F384-BC79-48CB-B811-FA983DA75075}" destId="{F18680DB-02E7-463B-B8B5-F96902A21D35}" srcOrd="0" destOrd="0" parTransId="{A7DD0E22-805B-4C38-AE66-83382A02765E}" sibTransId="{2DFE5A08-9A25-4D03-B5CE-03124F46572A}"/>
    <dgm:cxn modelId="{5BE5427E-67BD-4046-B791-F99196D99CCD}" type="presOf" srcId="{3628E8F9-96BB-4B48-A959-AD1735ED4081}" destId="{7038868D-FDFD-4E79-830E-EC8C0EF2B601}" srcOrd="0" destOrd="0" presId="urn:microsoft.com/office/officeart/2016/7/layout/VerticalSolidActionList"/>
    <dgm:cxn modelId="{DA80667E-F7D7-4CB0-84F6-4FFEC59CF379}" srcId="{63B0F384-BC79-48CB-B811-FA983DA75075}" destId="{44FEC596-1D4C-4FA7-878B-0F5F0BC5E7C7}" srcOrd="1" destOrd="0" parTransId="{56A3F51D-C9BB-48C7-911C-92DD4AAD5CA5}" sibTransId="{0D848DCE-E0C1-4B08-B602-92D56EF070AA}"/>
    <dgm:cxn modelId="{29A3918D-E43D-4120-822F-78A08552126C}" type="presOf" srcId="{44FEC596-1D4C-4FA7-878B-0F5F0BC5E7C7}" destId="{D2DDA18C-E470-4007-9BF6-F6074C46B752}" srcOrd="0" destOrd="2" presId="urn:microsoft.com/office/officeart/2016/7/layout/VerticalSolidActionList"/>
    <dgm:cxn modelId="{E367C1A8-6A50-4BA6-9D1E-0D7E9FBCC053}" srcId="{E3407BF5-1276-4D89-B62D-ABE4FF2029E3}" destId="{177E841F-900E-4B09-AB05-BAF0B7BFFE78}" srcOrd="0" destOrd="0" parTransId="{D380685F-4BED-4442-9CC7-EB25DD7FEB04}" sibTransId="{18BAF954-B8D0-4EB8-9B07-A5EE037DEF44}"/>
    <dgm:cxn modelId="{3738CFC1-0973-48DF-AA29-22CA33E70422}" srcId="{E3407BF5-1276-4D89-B62D-ABE4FF2029E3}" destId="{3628E8F9-96BB-4B48-A959-AD1735ED4081}" srcOrd="1" destOrd="0" parTransId="{70CA74C7-DDDC-4C81-B907-A08669CEA5C0}" sibTransId="{AB6B6836-E58F-48CA-9659-CD8C0968DE03}"/>
    <dgm:cxn modelId="{F56289D1-1693-4E2A-8C5F-4699B280B1B7}" type="presOf" srcId="{E3407BF5-1276-4D89-B62D-ABE4FF2029E3}" destId="{9486B086-E1D1-4F01-A1E9-7C8A23A92EF8}" srcOrd="0" destOrd="0" presId="urn:microsoft.com/office/officeart/2016/7/layout/VerticalSolidActionList"/>
    <dgm:cxn modelId="{5F7B17E0-D4D3-4826-8F43-A600ACC00AD3}" type="presOf" srcId="{9079FEC1-DBF0-4F84-84D9-2AB28FA437FE}" destId="{2B77DA3E-5B2E-49D8-B32C-E33D08D35DCB}" srcOrd="0" destOrd="2" presId="urn:microsoft.com/office/officeart/2016/7/layout/VerticalSolidActionList"/>
    <dgm:cxn modelId="{A8A1D0AC-C8FC-4C54-AB62-6BFE8E6CC581}" type="presParOf" srcId="{9486B086-E1D1-4F01-A1E9-7C8A23A92EF8}" destId="{B7FFD109-755D-4B86-BEFA-7998B4D9E270}" srcOrd="0" destOrd="0" presId="urn:microsoft.com/office/officeart/2016/7/layout/VerticalSolidActionList"/>
    <dgm:cxn modelId="{5EFF02B7-BECD-4B60-A29A-D9C033CADFD5}" type="presParOf" srcId="{B7FFD109-755D-4B86-BEFA-7998B4D9E270}" destId="{E1C87099-278D-4315-A20D-A35B6A4DC0BD}" srcOrd="0" destOrd="0" presId="urn:microsoft.com/office/officeart/2016/7/layout/VerticalSolidActionList"/>
    <dgm:cxn modelId="{E3E9A51A-752F-47AA-886F-FBE36D414BF1}" type="presParOf" srcId="{B7FFD109-755D-4B86-BEFA-7998B4D9E270}" destId="{D2DDA18C-E470-4007-9BF6-F6074C46B752}" srcOrd="1" destOrd="0" presId="urn:microsoft.com/office/officeart/2016/7/layout/VerticalSolidActionList"/>
    <dgm:cxn modelId="{06C5B8F9-F786-4C30-B3A9-6B65FC040B8A}" type="presParOf" srcId="{9486B086-E1D1-4F01-A1E9-7C8A23A92EF8}" destId="{7BC878B7-B698-4F7F-AD61-773BECB0C074}" srcOrd="1" destOrd="0" presId="urn:microsoft.com/office/officeart/2016/7/layout/VerticalSolidActionList"/>
    <dgm:cxn modelId="{E5F4243E-B1E1-4E02-879B-87A18604B7BB}" type="presParOf" srcId="{9486B086-E1D1-4F01-A1E9-7C8A23A92EF8}" destId="{D4B78BA6-EBBD-4AFF-99EF-7C2BF0456714}" srcOrd="2" destOrd="0" presId="urn:microsoft.com/office/officeart/2016/7/layout/VerticalSolidActionList"/>
    <dgm:cxn modelId="{226575DD-59AA-4E48-8F76-7869FC58B931}" type="presParOf" srcId="{D4B78BA6-EBBD-4AFF-99EF-7C2BF0456714}" destId="{7038868D-FDFD-4E79-830E-EC8C0EF2B601}" srcOrd="0" destOrd="0" presId="urn:microsoft.com/office/officeart/2016/7/layout/VerticalSolidActionList"/>
    <dgm:cxn modelId="{70C67BC6-2B18-4242-8B26-D79E529F701C}" type="presParOf" srcId="{D4B78BA6-EBBD-4AFF-99EF-7C2BF0456714}" destId="{2B77DA3E-5B2E-49D8-B32C-E33D08D35DCB}"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DB10C-EE12-473A-B6F3-4311749C767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EC5398D-C47C-46BC-A198-2DA28FA357E2}">
      <dgm:prSet custT="1"/>
      <dgm:spPr/>
      <dgm:t>
        <a:bodyPr/>
        <a:lstStyle/>
        <a:p>
          <a:r>
            <a:rPr lang="en-US" sz="2400" dirty="0"/>
            <a:t>Self-paced Canvas course open to all covering Gen AI (5 modules)</a:t>
          </a:r>
        </a:p>
      </dgm:t>
    </dgm:pt>
    <dgm:pt modelId="{492D4997-ADA2-40DB-8C8B-BDBB40F6DE36}" type="parTrans" cxnId="{38738AC7-CC11-435C-836D-B657378D8E5D}">
      <dgm:prSet/>
      <dgm:spPr/>
      <dgm:t>
        <a:bodyPr/>
        <a:lstStyle/>
        <a:p>
          <a:endParaRPr lang="en-US"/>
        </a:p>
      </dgm:t>
    </dgm:pt>
    <dgm:pt modelId="{CA237098-3E08-42DD-A1EE-4C321D480888}" type="sibTrans" cxnId="{38738AC7-CC11-435C-836D-B657378D8E5D}">
      <dgm:prSet/>
      <dgm:spPr/>
      <dgm:t>
        <a:bodyPr/>
        <a:lstStyle/>
        <a:p>
          <a:endParaRPr lang="en-US"/>
        </a:p>
      </dgm:t>
    </dgm:pt>
    <dgm:pt modelId="{B55289A4-ABA5-4858-9549-C141CE0A058C}">
      <dgm:prSet custT="1"/>
      <dgm:spPr/>
      <dgm:t>
        <a:bodyPr/>
        <a:lstStyle/>
        <a:p>
          <a:r>
            <a:rPr lang="en-US" sz="2400" dirty="0"/>
            <a:t>Department meeting discussions</a:t>
          </a:r>
        </a:p>
      </dgm:t>
    </dgm:pt>
    <dgm:pt modelId="{EECF4185-86BC-4555-8191-23BA2B148F42}" type="parTrans" cxnId="{90B14C6D-E656-449A-9834-C16B38CC4EA1}">
      <dgm:prSet/>
      <dgm:spPr/>
      <dgm:t>
        <a:bodyPr/>
        <a:lstStyle/>
        <a:p>
          <a:endParaRPr lang="en-US"/>
        </a:p>
      </dgm:t>
    </dgm:pt>
    <dgm:pt modelId="{D7BFF08C-19EC-44CF-95E9-1922269A0F08}" type="sibTrans" cxnId="{90B14C6D-E656-449A-9834-C16B38CC4EA1}">
      <dgm:prSet/>
      <dgm:spPr/>
      <dgm:t>
        <a:bodyPr/>
        <a:lstStyle/>
        <a:p>
          <a:endParaRPr lang="en-US"/>
        </a:p>
      </dgm:t>
    </dgm:pt>
    <dgm:pt modelId="{86E54AE3-C020-4187-9830-CE35AFD0A347}">
      <dgm:prSet custT="1"/>
      <dgm:spPr/>
      <dgm:t>
        <a:bodyPr/>
        <a:lstStyle/>
        <a:p>
          <a:r>
            <a:rPr lang="en-US" sz="2400" dirty="0"/>
            <a:t>Department level trainings</a:t>
          </a:r>
        </a:p>
      </dgm:t>
    </dgm:pt>
    <dgm:pt modelId="{CA91D6E6-57FE-4C67-8C77-8E074BFA8242}" type="parTrans" cxnId="{550670D1-5566-438A-9BEF-FD3B7C216EBE}">
      <dgm:prSet/>
      <dgm:spPr/>
      <dgm:t>
        <a:bodyPr/>
        <a:lstStyle/>
        <a:p>
          <a:endParaRPr lang="en-US"/>
        </a:p>
      </dgm:t>
    </dgm:pt>
    <dgm:pt modelId="{679909A1-5881-4C40-9E3F-C1B85C0C80E5}" type="sibTrans" cxnId="{550670D1-5566-438A-9BEF-FD3B7C216EBE}">
      <dgm:prSet/>
      <dgm:spPr/>
      <dgm:t>
        <a:bodyPr/>
        <a:lstStyle/>
        <a:p>
          <a:endParaRPr lang="en-US"/>
        </a:p>
      </dgm:t>
    </dgm:pt>
    <dgm:pt modelId="{298FEEC7-196B-4864-A409-63E05E278F98}" type="pres">
      <dgm:prSet presAssocID="{85CDB10C-EE12-473A-B6F3-4311749C7670}" presName="vert0" presStyleCnt="0">
        <dgm:presLayoutVars>
          <dgm:dir/>
          <dgm:animOne val="branch"/>
          <dgm:animLvl val="lvl"/>
        </dgm:presLayoutVars>
      </dgm:prSet>
      <dgm:spPr/>
    </dgm:pt>
    <dgm:pt modelId="{38E25DAB-155A-416B-9C66-6E5FB95C1145}" type="pres">
      <dgm:prSet presAssocID="{BEC5398D-C47C-46BC-A198-2DA28FA357E2}" presName="thickLine" presStyleLbl="alignNode1" presStyleIdx="0" presStyleCnt="3"/>
      <dgm:spPr/>
    </dgm:pt>
    <dgm:pt modelId="{7149C7E1-F1C9-4336-92A1-EDD5F068491A}" type="pres">
      <dgm:prSet presAssocID="{BEC5398D-C47C-46BC-A198-2DA28FA357E2}" presName="horz1" presStyleCnt="0"/>
      <dgm:spPr/>
    </dgm:pt>
    <dgm:pt modelId="{E74457EA-9ECA-4F99-956D-164A998DF271}" type="pres">
      <dgm:prSet presAssocID="{BEC5398D-C47C-46BC-A198-2DA28FA357E2}" presName="tx1" presStyleLbl="revTx" presStyleIdx="0" presStyleCnt="3"/>
      <dgm:spPr/>
    </dgm:pt>
    <dgm:pt modelId="{9DA9295C-86C8-484F-87A5-2ED0BEF28E91}" type="pres">
      <dgm:prSet presAssocID="{BEC5398D-C47C-46BC-A198-2DA28FA357E2}" presName="vert1" presStyleCnt="0"/>
      <dgm:spPr/>
    </dgm:pt>
    <dgm:pt modelId="{7F3C84CA-2692-4AE6-ABC3-F564B7CF5446}" type="pres">
      <dgm:prSet presAssocID="{B55289A4-ABA5-4858-9549-C141CE0A058C}" presName="thickLine" presStyleLbl="alignNode1" presStyleIdx="1" presStyleCnt="3"/>
      <dgm:spPr/>
    </dgm:pt>
    <dgm:pt modelId="{09262ADC-AC1C-4593-9081-C789EE46BDF3}" type="pres">
      <dgm:prSet presAssocID="{B55289A4-ABA5-4858-9549-C141CE0A058C}" presName="horz1" presStyleCnt="0"/>
      <dgm:spPr/>
    </dgm:pt>
    <dgm:pt modelId="{95B7EA09-9BFF-4A1C-9DB7-08E9F69FD1A2}" type="pres">
      <dgm:prSet presAssocID="{B55289A4-ABA5-4858-9549-C141CE0A058C}" presName="tx1" presStyleLbl="revTx" presStyleIdx="1" presStyleCnt="3"/>
      <dgm:spPr/>
    </dgm:pt>
    <dgm:pt modelId="{C6F574DC-75DF-4C1D-91B1-69C091919870}" type="pres">
      <dgm:prSet presAssocID="{B55289A4-ABA5-4858-9549-C141CE0A058C}" presName="vert1" presStyleCnt="0"/>
      <dgm:spPr/>
    </dgm:pt>
    <dgm:pt modelId="{AEA05521-BE91-4CAB-9440-6A7AB73FA8A5}" type="pres">
      <dgm:prSet presAssocID="{86E54AE3-C020-4187-9830-CE35AFD0A347}" presName="thickLine" presStyleLbl="alignNode1" presStyleIdx="2" presStyleCnt="3"/>
      <dgm:spPr/>
    </dgm:pt>
    <dgm:pt modelId="{61191D12-E2ED-4ADE-8C06-82C64CBA3F00}" type="pres">
      <dgm:prSet presAssocID="{86E54AE3-C020-4187-9830-CE35AFD0A347}" presName="horz1" presStyleCnt="0"/>
      <dgm:spPr/>
    </dgm:pt>
    <dgm:pt modelId="{378D7CE8-DA8E-4D4C-A553-9DFE0F0CA728}" type="pres">
      <dgm:prSet presAssocID="{86E54AE3-C020-4187-9830-CE35AFD0A347}" presName="tx1" presStyleLbl="revTx" presStyleIdx="2" presStyleCnt="3"/>
      <dgm:spPr/>
    </dgm:pt>
    <dgm:pt modelId="{000F0388-0A34-4E09-82A4-2EE70162BAC2}" type="pres">
      <dgm:prSet presAssocID="{86E54AE3-C020-4187-9830-CE35AFD0A347}" presName="vert1" presStyleCnt="0"/>
      <dgm:spPr/>
    </dgm:pt>
  </dgm:ptLst>
  <dgm:cxnLst>
    <dgm:cxn modelId="{3D87981C-8149-4FA5-8819-41FEB7CB2F0E}" type="presOf" srcId="{B55289A4-ABA5-4858-9549-C141CE0A058C}" destId="{95B7EA09-9BFF-4A1C-9DB7-08E9F69FD1A2}" srcOrd="0" destOrd="0" presId="urn:microsoft.com/office/officeart/2008/layout/LinedList"/>
    <dgm:cxn modelId="{90B14C6D-E656-449A-9834-C16B38CC4EA1}" srcId="{85CDB10C-EE12-473A-B6F3-4311749C7670}" destId="{B55289A4-ABA5-4858-9549-C141CE0A058C}" srcOrd="1" destOrd="0" parTransId="{EECF4185-86BC-4555-8191-23BA2B148F42}" sibTransId="{D7BFF08C-19EC-44CF-95E9-1922269A0F08}"/>
    <dgm:cxn modelId="{36D0C876-D97C-4CEE-BFC3-80F5194EA1DD}" type="presOf" srcId="{BEC5398D-C47C-46BC-A198-2DA28FA357E2}" destId="{E74457EA-9ECA-4F99-956D-164A998DF271}" srcOrd="0" destOrd="0" presId="urn:microsoft.com/office/officeart/2008/layout/LinedList"/>
    <dgm:cxn modelId="{99E97D91-48B6-4C09-9A48-D7C8FCE8D925}" type="presOf" srcId="{85CDB10C-EE12-473A-B6F3-4311749C7670}" destId="{298FEEC7-196B-4864-A409-63E05E278F98}" srcOrd="0" destOrd="0" presId="urn:microsoft.com/office/officeart/2008/layout/LinedList"/>
    <dgm:cxn modelId="{8886A8A9-9EED-45B5-AA10-C9962B6D7BE7}" type="presOf" srcId="{86E54AE3-C020-4187-9830-CE35AFD0A347}" destId="{378D7CE8-DA8E-4D4C-A553-9DFE0F0CA728}" srcOrd="0" destOrd="0" presId="urn:microsoft.com/office/officeart/2008/layout/LinedList"/>
    <dgm:cxn modelId="{38738AC7-CC11-435C-836D-B657378D8E5D}" srcId="{85CDB10C-EE12-473A-B6F3-4311749C7670}" destId="{BEC5398D-C47C-46BC-A198-2DA28FA357E2}" srcOrd="0" destOrd="0" parTransId="{492D4997-ADA2-40DB-8C8B-BDBB40F6DE36}" sibTransId="{CA237098-3E08-42DD-A1EE-4C321D480888}"/>
    <dgm:cxn modelId="{550670D1-5566-438A-9BEF-FD3B7C216EBE}" srcId="{85CDB10C-EE12-473A-B6F3-4311749C7670}" destId="{86E54AE3-C020-4187-9830-CE35AFD0A347}" srcOrd="2" destOrd="0" parTransId="{CA91D6E6-57FE-4C67-8C77-8E074BFA8242}" sibTransId="{679909A1-5881-4C40-9E3F-C1B85C0C80E5}"/>
    <dgm:cxn modelId="{5C7E9FEF-BB7D-41C3-81C9-E0AD3319FD1B}" type="presParOf" srcId="{298FEEC7-196B-4864-A409-63E05E278F98}" destId="{38E25DAB-155A-416B-9C66-6E5FB95C1145}" srcOrd="0" destOrd="0" presId="urn:microsoft.com/office/officeart/2008/layout/LinedList"/>
    <dgm:cxn modelId="{BF24A7D0-CCE7-4B15-A005-C147F1F0011E}" type="presParOf" srcId="{298FEEC7-196B-4864-A409-63E05E278F98}" destId="{7149C7E1-F1C9-4336-92A1-EDD5F068491A}" srcOrd="1" destOrd="0" presId="urn:microsoft.com/office/officeart/2008/layout/LinedList"/>
    <dgm:cxn modelId="{060CFDF9-17DE-4FB1-A99A-DB440D465A09}" type="presParOf" srcId="{7149C7E1-F1C9-4336-92A1-EDD5F068491A}" destId="{E74457EA-9ECA-4F99-956D-164A998DF271}" srcOrd="0" destOrd="0" presId="urn:microsoft.com/office/officeart/2008/layout/LinedList"/>
    <dgm:cxn modelId="{CCD2D848-B6F1-463B-A0DB-E36E34F535A7}" type="presParOf" srcId="{7149C7E1-F1C9-4336-92A1-EDD5F068491A}" destId="{9DA9295C-86C8-484F-87A5-2ED0BEF28E91}" srcOrd="1" destOrd="0" presId="urn:microsoft.com/office/officeart/2008/layout/LinedList"/>
    <dgm:cxn modelId="{078E3AE3-74B4-43D3-A828-59A22CA3972A}" type="presParOf" srcId="{298FEEC7-196B-4864-A409-63E05E278F98}" destId="{7F3C84CA-2692-4AE6-ABC3-F564B7CF5446}" srcOrd="2" destOrd="0" presId="urn:microsoft.com/office/officeart/2008/layout/LinedList"/>
    <dgm:cxn modelId="{A9D15B5B-CAA0-4156-99A2-3CFCEDB09BA4}" type="presParOf" srcId="{298FEEC7-196B-4864-A409-63E05E278F98}" destId="{09262ADC-AC1C-4593-9081-C789EE46BDF3}" srcOrd="3" destOrd="0" presId="urn:microsoft.com/office/officeart/2008/layout/LinedList"/>
    <dgm:cxn modelId="{176DDA1B-3A26-48C3-A64F-784F2716A304}" type="presParOf" srcId="{09262ADC-AC1C-4593-9081-C789EE46BDF3}" destId="{95B7EA09-9BFF-4A1C-9DB7-08E9F69FD1A2}" srcOrd="0" destOrd="0" presId="urn:microsoft.com/office/officeart/2008/layout/LinedList"/>
    <dgm:cxn modelId="{DE4B391E-AF30-419E-AE52-068156941190}" type="presParOf" srcId="{09262ADC-AC1C-4593-9081-C789EE46BDF3}" destId="{C6F574DC-75DF-4C1D-91B1-69C091919870}" srcOrd="1" destOrd="0" presId="urn:microsoft.com/office/officeart/2008/layout/LinedList"/>
    <dgm:cxn modelId="{DBDD2881-45CD-43CA-99F6-94259FFB0832}" type="presParOf" srcId="{298FEEC7-196B-4864-A409-63E05E278F98}" destId="{AEA05521-BE91-4CAB-9440-6A7AB73FA8A5}" srcOrd="4" destOrd="0" presId="urn:microsoft.com/office/officeart/2008/layout/LinedList"/>
    <dgm:cxn modelId="{55189BD1-AE67-4FB2-B8BE-C607C5A10C15}" type="presParOf" srcId="{298FEEC7-196B-4864-A409-63E05E278F98}" destId="{61191D12-E2ED-4ADE-8C06-82C64CBA3F00}" srcOrd="5" destOrd="0" presId="urn:microsoft.com/office/officeart/2008/layout/LinedList"/>
    <dgm:cxn modelId="{15B76EB2-7B38-484E-9087-A19087D17247}" type="presParOf" srcId="{61191D12-E2ED-4ADE-8C06-82C64CBA3F00}" destId="{378D7CE8-DA8E-4D4C-A553-9DFE0F0CA728}" srcOrd="0" destOrd="0" presId="urn:microsoft.com/office/officeart/2008/layout/LinedList"/>
    <dgm:cxn modelId="{B92BC5C8-592A-476A-A5EF-014E14E3D366}" type="presParOf" srcId="{61191D12-E2ED-4ADE-8C06-82C64CBA3F00}" destId="{000F0388-0A34-4E09-82A4-2EE70162BAC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F4EC5E-DC9A-4152-AE15-7A798162BBDF}"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FD18D90E-88B4-4197-837F-9D76017E1EF8}">
      <dgm:prSet/>
      <dgm:spPr/>
      <dgm:t>
        <a:bodyPr/>
        <a:lstStyle/>
        <a:p>
          <a:pPr>
            <a:lnSpc>
              <a:spcPct val="100000"/>
            </a:lnSpc>
            <a:defRPr cap="all"/>
          </a:pPr>
          <a:r>
            <a:rPr lang="en-US"/>
            <a:t>Academic Integrity</a:t>
          </a:r>
        </a:p>
      </dgm:t>
    </dgm:pt>
    <dgm:pt modelId="{A20AB2AB-D471-4131-ABB5-02A2B6ABD9C6}" type="parTrans" cxnId="{3D3A92D7-EFCB-4759-8DBE-7671BD0EE465}">
      <dgm:prSet/>
      <dgm:spPr/>
      <dgm:t>
        <a:bodyPr/>
        <a:lstStyle/>
        <a:p>
          <a:endParaRPr lang="en-US"/>
        </a:p>
      </dgm:t>
    </dgm:pt>
    <dgm:pt modelId="{69BFCE0D-4EBA-4CA0-B070-DFF15506E060}" type="sibTrans" cxnId="{3D3A92D7-EFCB-4759-8DBE-7671BD0EE465}">
      <dgm:prSet/>
      <dgm:spPr/>
      <dgm:t>
        <a:bodyPr/>
        <a:lstStyle/>
        <a:p>
          <a:endParaRPr lang="en-US"/>
        </a:p>
      </dgm:t>
    </dgm:pt>
    <dgm:pt modelId="{9E375D5E-897C-4D26-8762-4AF24642FE20}">
      <dgm:prSet/>
      <dgm:spPr/>
      <dgm:t>
        <a:bodyPr/>
        <a:lstStyle/>
        <a:p>
          <a:pPr>
            <a:lnSpc>
              <a:spcPct val="100000"/>
            </a:lnSpc>
            <a:defRPr cap="all"/>
          </a:pPr>
          <a:r>
            <a:rPr lang="en-US"/>
            <a:t>Bias</a:t>
          </a:r>
        </a:p>
      </dgm:t>
    </dgm:pt>
    <dgm:pt modelId="{2D3FBDCF-F8E9-4441-ABD2-CF88E11BCB43}" type="parTrans" cxnId="{E2A64197-A63C-4125-9028-60DBD0FA1120}">
      <dgm:prSet/>
      <dgm:spPr/>
      <dgm:t>
        <a:bodyPr/>
        <a:lstStyle/>
        <a:p>
          <a:endParaRPr lang="en-US"/>
        </a:p>
      </dgm:t>
    </dgm:pt>
    <dgm:pt modelId="{E61DDD20-B144-4BCF-9908-0CDB9A3395E6}" type="sibTrans" cxnId="{E2A64197-A63C-4125-9028-60DBD0FA1120}">
      <dgm:prSet/>
      <dgm:spPr/>
      <dgm:t>
        <a:bodyPr/>
        <a:lstStyle/>
        <a:p>
          <a:endParaRPr lang="en-US"/>
        </a:p>
      </dgm:t>
    </dgm:pt>
    <dgm:pt modelId="{0E83BC7F-27C2-436D-AF2E-6A6DD7850424}">
      <dgm:prSet/>
      <dgm:spPr/>
      <dgm:t>
        <a:bodyPr/>
        <a:lstStyle/>
        <a:p>
          <a:pPr>
            <a:lnSpc>
              <a:spcPct val="100000"/>
            </a:lnSpc>
            <a:defRPr cap="all"/>
          </a:pPr>
          <a:r>
            <a:rPr lang="en-US"/>
            <a:t>Privacy</a:t>
          </a:r>
        </a:p>
      </dgm:t>
    </dgm:pt>
    <dgm:pt modelId="{E65F38AE-6682-4DE9-9717-B0FE0607DFDE}" type="parTrans" cxnId="{C451DAFC-4BED-4CA2-9B37-4706D13E60CD}">
      <dgm:prSet/>
      <dgm:spPr/>
      <dgm:t>
        <a:bodyPr/>
        <a:lstStyle/>
        <a:p>
          <a:endParaRPr lang="en-US"/>
        </a:p>
      </dgm:t>
    </dgm:pt>
    <dgm:pt modelId="{1BC7A872-ACBF-452F-8282-F9B443FC9F8E}" type="sibTrans" cxnId="{C451DAFC-4BED-4CA2-9B37-4706D13E60CD}">
      <dgm:prSet/>
      <dgm:spPr/>
      <dgm:t>
        <a:bodyPr/>
        <a:lstStyle/>
        <a:p>
          <a:endParaRPr lang="en-US"/>
        </a:p>
      </dgm:t>
    </dgm:pt>
    <dgm:pt modelId="{38CBB621-1F07-46C1-A946-3E2D089A8181}">
      <dgm:prSet/>
      <dgm:spPr/>
      <dgm:t>
        <a:bodyPr/>
        <a:lstStyle/>
        <a:p>
          <a:pPr>
            <a:lnSpc>
              <a:spcPct val="100000"/>
            </a:lnSpc>
            <a:defRPr cap="all"/>
          </a:pPr>
          <a:r>
            <a:rPr lang="en-US"/>
            <a:t>Transparency</a:t>
          </a:r>
        </a:p>
      </dgm:t>
    </dgm:pt>
    <dgm:pt modelId="{970004BE-CB4A-423B-8848-D3AB908D716E}" type="parTrans" cxnId="{7820668F-6F4F-4AFE-B2E0-9079635461EF}">
      <dgm:prSet/>
      <dgm:spPr/>
      <dgm:t>
        <a:bodyPr/>
        <a:lstStyle/>
        <a:p>
          <a:endParaRPr lang="en-US"/>
        </a:p>
      </dgm:t>
    </dgm:pt>
    <dgm:pt modelId="{DA46CDB5-752B-43CB-8124-D84D11465794}" type="sibTrans" cxnId="{7820668F-6F4F-4AFE-B2E0-9079635461EF}">
      <dgm:prSet/>
      <dgm:spPr/>
      <dgm:t>
        <a:bodyPr/>
        <a:lstStyle/>
        <a:p>
          <a:endParaRPr lang="en-US"/>
        </a:p>
      </dgm:t>
    </dgm:pt>
    <dgm:pt modelId="{CB79FEE1-D920-45FE-8F41-EC03ED4C113F}" type="pres">
      <dgm:prSet presAssocID="{11F4EC5E-DC9A-4152-AE15-7A798162BBDF}" presName="root" presStyleCnt="0">
        <dgm:presLayoutVars>
          <dgm:dir/>
          <dgm:resizeHandles val="exact"/>
        </dgm:presLayoutVars>
      </dgm:prSet>
      <dgm:spPr/>
    </dgm:pt>
    <dgm:pt modelId="{A857E6A8-1EFC-4D19-98CF-37DC26FE6A58}" type="pres">
      <dgm:prSet presAssocID="{FD18D90E-88B4-4197-837F-9D76017E1EF8}" presName="compNode" presStyleCnt="0"/>
      <dgm:spPr/>
    </dgm:pt>
    <dgm:pt modelId="{BE835F6F-A6AB-4B21-B9D3-D6EF1E838FFD}" type="pres">
      <dgm:prSet presAssocID="{FD18D90E-88B4-4197-837F-9D76017E1EF8}" presName="iconBgRect" presStyleLbl="bgShp" presStyleIdx="0" presStyleCnt="4"/>
      <dgm:spPr/>
    </dgm:pt>
    <dgm:pt modelId="{15D72D5D-0197-44F8-ACD8-0ED214AD9054}" type="pres">
      <dgm:prSet presAssocID="{FD18D90E-88B4-4197-837F-9D76017E1EF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A79C69CC-44F9-4EEE-90F3-B62D2C629E7B}" type="pres">
      <dgm:prSet presAssocID="{FD18D90E-88B4-4197-837F-9D76017E1EF8}" presName="spaceRect" presStyleCnt="0"/>
      <dgm:spPr/>
    </dgm:pt>
    <dgm:pt modelId="{31ECA8E0-0ACA-48C0-AA2E-888B1675EB32}" type="pres">
      <dgm:prSet presAssocID="{FD18D90E-88B4-4197-837F-9D76017E1EF8}" presName="textRect" presStyleLbl="revTx" presStyleIdx="0" presStyleCnt="4">
        <dgm:presLayoutVars>
          <dgm:chMax val="1"/>
          <dgm:chPref val="1"/>
        </dgm:presLayoutVars>
      </dgm:prSet>
      <dgm:spPr/>
    </dgm:pt>
    <dgm:pt modelId="{7ED35B63-92DF-4111-8D70-0850D46E2BF5}" type="pres">
      <dgm:prSet presAssocID="{69BFCE0D-4EBA-4CA0-B070-DFF15506E060}" presName="sibTrans" presStyleCnt="0"/>
      <dgm:spPr/>
    </dgm:pt>
    <dgm:pt modelId="{C5B4BF4E-C9DE-4116-8D15-DC3A1350E0BA}" type="pres">
      <dgm:prSet presAssocID="{9E375D5E-897C-4D26-8762-4AF24642FE20}" presName="compNode" presStyleCnt="0"/>
      <dgm:spPr/>
    </dgm:pt>
    <dgm:pt modelId="{FA27CA32-2890-401D-98D5-E6353496A9D4}" type="pres">
      <dgm:prSet presAssocID="{9E375D5E-897C-4D26-8762-4AF24642FE20}" presName="iconBgRect" presStyleLbl="bgShp" presStyleIdx="1" presStyleCnt="4"/>
      <dgm:spPr/>
    </dgm:pt>
    <dgm:pt modelId="{2A140237-EA61-4DD7-88B5-6F63EFB3C5D5}" type="pres">
      <dgm:prSet presAssocID="{9E375D5E-897C-4D26-8762-4AF24642FE20}"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ead with gears with solid fill"/>
        </a:ext>
      </dgm:extLst>
    </dgm:pt>
    <dgm:pt modelId="{1DBD82DB-AFA3-45BF-9FBD-E0B1516B0B94}" type="pres">
      <dgm:prSet presAssocID="{9E375D5E-897C-4D26-8762-4AF24642FE20}" presName="spaceRect" presStyleCnt="0"/>
      <dgm:spPr/>
    </dgm:pt>
    <dgm:pt modelId="{022A9C26-EA9A-4F38-A17A-1ADB66BC8C7F}" type="pres">
      <dgm:prSet presAssocID="{9E375D5E-897C-4D26-8762-4AF24642FE20}" presName="textRect" presStyleLbl="revTx" presStyleIdx="1" presStyleCnt="4">
        <dgm:presLayoutVars>
          <dgm:chMax val="1"/>
          <dgm:chPref val="1"/>
        </dgm:presLayoutVars>
      </dgm:prSet>
      <dgm:spPr/>
    </dgm:pt>
    <dgm:pt modelId="{73521D85-DE11-458C-959E-AAF3038F59B5}" type="pres">
      <dgm:prSet presAssocID="{E61DDD20-B144-4BCF-9908-0CDB9A3395E6}" presName="sibTrans" presStyleCnt="0"/>
      <dgm:spPr/>
    </dgm:pt>
    <dgm:pt modelId="{9A3D67B2-1BCA-4AC7-891A-DD6DFD769C6E}" type="pres">
      <dgm:prSet presAssocID="{0E83BC7F-27C2-436D-AF2E-6A6DD7850424}" presName="compNode" presStyleCnt="0"/>
      <dgm:spPr/>
    </dgm:pt>
    <dgm:pt modelId="{F98C2B8E-C0CB-47FF-B0EA-3E0A0D689D44}" type="pres">
      <dgm:prSet presAssocID="{0E83BC7F-27C2-436D-AF2E-6A6DD7850424}" presName="iconBgRect" presStyleLbl="bgShp" presStyleIdx="2" presStyleCnt="4"/>
      <dgm:spPr/>
    </dgm:pt>
    <dgm:pt modelId="{83731461-ACCA-4B8A-AC40-9C17471C1546}" type="pres">
      <dgm:prSet presAssocID="{0E83BC7F-27C2-436D-AF2E-6A6DD7850424}"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ecurity camera with solid fill"/>
        </a:ext>
      </dgm:extLst>
    </dgm:pt>
    <dgm:pt modelId="{E47905B9-7C63-40F2-A8BD-3E26395457CF}" type="pres">
      <dgm:prSet presAssocID="{0E83BC7F-27C2-436D-AF2E-6A6DD7850424}" presName="spaceRect" presStyleCnt="0"/>
      <dgm:spPr/>
    </dgm:pt>
    <dgm:pt modelId="{2EF8322B-BF62-4767-86DB-45EC62CBCE46}" type="pres">
      <dgm:prSet presAssocID="{0E83BC7F-27C2-436D-AF2E-6A6DD7850424}" presName="textRect" presStyleLbl="revTx" presStyleIdx="2" presStyleCnt="4">
        <dgm:presLayoutVars>
          <dgm:chMax val="1"/>
          <dgm:chPref val="1"/>
        </dgm:presLayoutVars>
      </dgm:prSet>
      <dgm:spPr/>
    </dgm:pt>
    <dgm:pt modelId="{F4DA471D-13CA-4992-A8E2-4FB884C1529D}" type="pres">
      <dgm:prSet presAssocID="{1BC7A872-ACBF-452F-8282-F9B443FC9F8E}" presName="sibTrans" presStyleCnt="0"/>
      <dgm:spPr/>
    </dgm:pt>
    <dgm:pt modelId="{0B1985F5-A9E1-4D9F-AF51-303BE17D34E9}" type="pres">
      <dgm:prSet presAssocID="{38CBB621-1F07-46C1-A946-3E2D089A8181}" presName="compNode" presStyleCnt="0"/>
      <dgm:spPr/>
    </dgm:pt>
    <dgm:pt modelId="{F75BE95B-4FDF-487C-A19C-0100CEFEA4B0}" type="pres">
      <dgm:prSet presAssocID="{38CBB621-1F07-46C1-A946-3E2D089A8181}" presName="iconBgRect" presStyleLbl="bgShp" presStyleIdx="3" presStyleCnt="4"/>
      <dgm:spPr/>
    </dgm:pt>
    <dgm:pt modelId="{1E70CD61-1F24-4ED5-A0F4-997146A25FDC}" type="pres">
      <dgm:prSet presAssocID="{38CBB621-1F07-46C1-A946-3E2D089A8181}"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agnifying glass with solid fill"/>
        </a:ext>
      </dgm:extLst>
    </dgm:pt>
    <dgm:pt modelId="{9801BA73-B555-4579-A3E3-809E6FD04274}" type="pres">
      <dgm:prSet presAssocID="{38CBB621-1F07-46C1-A946-3E2D089A8181}" presName="spaceRect" presStyleCnt="0"/>
      <dgm:spPr/>
    </dgm:pt>
    <dgm:pt modelId="{211CA980-8EA3-4F9B-9970-4AAB85C61BDC}" type="pres">
      <dgm:prSet presAssocID="{38CBB621-1F07-46C1-A946-3E2D089A8181}" presName="textRect" presStyleLbl="revTx" presStyleIdx="3" presStyleCnt="4">
        <dgm:presLayoutVars>
          <dgm:chMax val="1"/>
          <dgm:chPref val="1"/>
        </dgm:presLayoutVars>
      </dgm:prSet>
      <dgm:spPr/>
    </dgm:pt>
  </dgm:ptLst>
  <dgm:cxnLst>
    <dgm:cxn modelId="{45B68040-08EA-493F-BB75-42A5ECF3955F}" type="presOf" srcId="{38CBB621-1F07-46C1-A946-3E2D089A8181}" destId="{211CA980-8EA3-4F9B-9970-4AAB85C61BDC}" srcOrd="0" destOrd="0" presId="urn:microsoft.com/office/officeart/2018/5/layout/IconCircleLabelList"/>
    <dgm:cxn modelId="{881C3479-3A68-4D5D-A30E-834B1B721CBC}" type="presOf" srcId="{9E375D5E-897C-4D26-8762-4AF24642FE20}" destId="{022A9C26-EA9A-4F38-A17A-1ADB66BC8C7F}" srcOrd="0" destOrd="0" presId="urn:microsoft.com/office/officeart/2018/5/layout/IconCircleLabelList"/>
    <dgm:cxn modelId="{7820668F-6F4F-4AFE-B2E0-9079635461EF}" srcId="{11F4EC5E-DC9A-4152-AE15-7A798162BBDF}" destId="{38CBB621-1F07-46C1-A946-3E2D089A8181}" srcOrd="3" destOrd="0" parTransId="{970004BE-CB4A-423B-8848-D3AB908D716E}" sibTransId="{DA46CDB5-752B-43CB-8124-D84D11465794}"/>
    <dgm:cxn modelId="{E2A64197-A63C-4125-9028-60DBD0FA1120}" srcId="{11F4EC5E-DC9A-4152-AE15-7A798162BBDF}" destId="{9E375D5E-897C-4D26-8762-4AF24642FE20}" srcOrd="1" destOrd="0" parTransId="{2D3FBDCF-F8E9-4441-ABD2-CF88E11BCB43}" sibTransId="{E61DDD20-B144-4BCF-9908-0CDB9A3395E6}"/>
    <dgm:cxn modelId="{24C602A0-E8D8-4954-A179-D4782FCA4927}" type="presOf" srcId="{11F4EC5E-DC9A-4152-AE15-7A798162BBDF}" destId="{CB79FEE1-D920-45FE-8F41-EC03ED4C113F}" srcOrd="0" destOrd="0" presId="urn:microsoft.com/office/officeart/2018/5/layout/IconCircleLabelList"/>
    <dgm:cxn modelId="{3D3A92D7-EFCB-4759-8DBE-7671BD0EE465}" srcId="{11F4EC5E-DC9A-4152-AE15-7A798162BBDF}" destId="{FD18D90E-88B4-4197-837F-9D76017E1EF8}" srcOrd="0" destOrd="0" parTransId="{A20AB2AB-D471-4131-ABB5-02A2B6ABD9C6}" sibTransId="{69BFCE0D-4EBA-4CA0-B070-DFF15506E060}"/>
    <dgm:cxn modelId="{7F3C58D9-7D13-484F-8709-4B1149BAA407}" type="presOf" srcId="{0E83BC7F-27C2-436D-AF2E-6A6DD7850424}" destId="{2EF8322B-BF62-4767-86DB-45EC62CBCE46}" srcOrd="0" destOrd="0" presId="urn:microsoft.com/office/officeart/2018/5/layout/IconCircleLabelList"/>
    <dgm:cxn modelId="{A7C595EF-86CF-4E75-A0A9-C69BBD5BC569}" type="presOf" srcId="{FD18D90E-88B4-4197-837F-9D76017E1EF8}" destId="{31ECA8E0-0ACA-48C0-AA2E-888B1675EB32}" srcOrd="0" destOrd="0" presId="urn:microsoft.com/office/officeart/2018/5/layout/IconCircleLabelList"/>
    <dgm:cxn modelId="{C451DAFC-4BED-4CA2-9B37-4706D13E60CD}" srcId="{11F4EC5E-DC9A-4152-AE15-7A798162BBDF}" destId="{0E83BC7F-27C2-436D-AF2E-6A6DD7850424}" srcOrd="2" destOrd="0" parTransId="{E65F38AE-6682-4DE9-9717-B0FE0607DFDE}" sibTransId="{1BC7A872-ACBF-452F-8282-F9B443FC9F8E}"/>
    <dgm:cxn modelId="{3C58B887-CFC0-4984-BB52-B4E0B099A9F5}" type="presParOf" srcId="{CB79FEE1-D920-45FE-8F41-EC03ED4C113F}" destId="{A857E6A8-1EFC-4D19-98CF-37DC26FE6A58}" srcOrd="0" destOrd="0" presId="urn:microsoft.com/office/officeart/2018/5/layout/IconCircleLabelList"/>
    <dgm:cxn modelId="{51DDD5C3-3787-48E7-86D3-65436D10CC2E}" type="presParOf" srcId="{A857E6A8-1EFC-4D19-98CF-37DC26FE6A58}" destId="{BE835F6F-A6AB-4B21-B9D3-D6EF1E838FFD}" srcOrd="0" destOrd="0" presId="urn:microsoft.com/office/officeart/2018/5/layout/IconCircleLabelList"/>
    <dgm:cxn modelId="{B0BD0EB9-C93E-454D-B787-83A27F0877F0}" type="presParOf" srcId="{A857E6A8-1EFC-4D19-98CF-37DC26FE6A58}" destId="{15D72D5D-0197-44F8-ACD8-0ED214AD9054}" srcOrd="1" destOrd="0" presId="urn:microsoft.com/office/officeart/2018/5/layout/IconCircleLabelList"/>
    <dgm:cxn modelId="{645A1FE6-A1B4-4BBD-AA72-D187D8E28E28}" type="presParOf" srcId="{A857E6A8-1EFC-4D19-98CF-37DC26FE6A58}" destId="{A79C69CC-44F9-4EEE-90F3-B62D2C629E7B}" srcOrd="2" destOrd="0" presId="urn:microsoft.com/office/officeart/2018/5/layout/IconCircleLabelList"/>
    <dgm:cxn modelId="{C85846CF-28B0-44D2-8F09-1504CF4552AD}" type="presParOf" srcId="{A857E6A8-1EFC-4D19-98CF-37DC26FE6A58}" destId="{31ECA8E0-0ACA-48C0-AA2E-888B1675EB32}" srcOrd="3" destOrd="0" presId="urn:microsoft.com/office/officeart/2018/5/layout/IconCircleLabelList"/>
    <dgm:cxn modelId="{4DC40778-AD38-451E-AFE0-F06BA0B8243E}" type="presParOf" srcId="{CB79FEE1-D920-45FE-8F41-EC03ED4C113F}" destId="{7ED35B63-92DF-4111-8D70-0850D46E2BF5}" srcOrd="1" destOrd="0" presId="urn:microsoft.com/office/officeart/2018/5/layout/IconCircleLabelList"/>
    <dgm:cxn modelId="{73838F53-B489-4498-9712-EB7DA4280CA4}" type="presParOf" srcId="{CB79FEE1-D920-45FE-8F41-EC03ED4C113F}" destId="{C5B4BF4E-C9DE-4116-8D15-DC3A1350E0BA}" srcOrd="2" destOrd="0" presId="urn:microsoft.com/office/officeart/2018/5/layout/IconCircleLabelList"/>
    <dgm:cxn modelId="{9C410428-FBD1-4EA4-8886-976277713850}" type="presParOf" srcId="{C5B4BF4E-C9DE-4116-8D15-DC3A1350E0BA}" destId="{FA27CA32-2890-401D-98D5-E6353496A9D4}" srcOrd="0" destOrd="0" presId="urn:microsoft.com/office/officeart/2018/5/layout/IconCircleLabelList"/>
    <dgm:cxn modelId="{86C92064-1B13-491E-A83B-537C1183899A}" type="presParOf" srcId="{C5B4BF4E-C9DE-4116-8D15-DC3A1350E0BA}" destId="{2A140237-EA61-4DD7-88B5-6F63EFB3C5D5}" srcOrd="1" destOrd="0" presId="urn:microsoft.com/office/officeart/2018/5/layout/IconCircleLabelList"/>
    <dgm:cxn modelId="{D0763ADF-B438-48FD-AC21-934E263D8B25}" type="presParOf" srcId="{C5B4BF4E-C9DE-4116-8D15-DC3A1350E0BA}" destId="{1DBD82DB-AFA3-45BF-9FBD-E0B1516B0B94}" srcOrd="2" destOrd="0" presId="urn:microsoft.com/office/officeart/2018/5/layout/IconCircleLabelList"/>
    <dgm:cxn modelId="{5414F1C6-9DEB-4DAE-900C-BB89523DA0AE}" type="presParOf" srcId="{C5B4BF4E-C9DE-4116-8D15-DC3A1350E0BA}" destId="{022A9C26-EA9A-4F38-A17A-1ADB66BC8C7F}" srcOrd="3" destOrd="0" presId="urn:microsoft.com/office/officeart/2018/5/layout/IconCircleLabelList"/>
    <dgm:cxn modelId="{E7ED956D-83C2-4440-BCC8-C03860D24967}" type="presParOf" srcId="{CB79FEE1-D920-45FE-8F41-EC03ED4C113F}" destId="{73521D85-DE11-458C-959E-AAF3038F59B5}" srcOrd="3" destOrd="0" presId="urn:microsoft.com/office/officeart/2018/5/layout/IconCircleLabelList"/>
    <dgm:cxn modelId="{C1C1197B-9CF7-4D8E-B512-4C52EAB5359E}" type="presParOf" srcId="{CB79FEE1-D920-45FE-8F41-EC03ED4C113F}" destId="{9A3D67B2-1BCA-4AC7-891A-DD6DFD769C6E}" srcOrd="4" destOrd="0" presId="urn:microsoft.com/office/officeart/2018/5/layout/IconCircleLabelList"/>
    <dgm:cxn modelId="{D1688308-9B28-460D-ABA6-188F30F006E3}" type="presParOf" srcId="{9A3D67B2-1BCA-4AC7-891A-DD6DFD769C6E}" destId="{F98C2B8E-C0CB-47FF-B0EA-3E0A0D689D44}" srcOrd="0" destOrd="0" presId="urn:microsoft.com/office/officeart/2018/5/layout/IconCircleLabelList"/>
    <dgm:cxn modelId="{EBCBAE7C-BE7F-4293-B603-991E840CC78C}" type="presParOf" srcId="{9A3D67B2-1BCA-4AC7-891A-DD6DFD769C6E}" destId="{83731461-ACCA-4B8A-AC40-9C17471C1546}" srcOrd="1" destOrd="0" presId="urn:microsoft.com/office/officeart/2018/5/layout/IconCircleLabelList"/>
    <dgm:cxn modelId="{1930755B-2AA2-4AA4-90F8-D6B8E891D139}" type="presParOf" srcId="{9A3D67B2-1BCA-4AC7-891A-DD6DFD769C6E}" destId="{E47905B9-7C63-40F2-A8BD-3E26395457CF}" srcOrd="2" destOrd="0" presId="urn:microsoft.com/office/officeart/2018/5/layout/IconCircleLabelList"/>
    <dgm:cxn modelId="{F092E749-4E92-45CE-B931-8FB7F9A93D77}" type="presParOf" srcId="{9A3D67B2-1BCA-4AC7-891A-DD6DFD769C6E}" destId="{2EF8322B-BF62-4767-86DB-45EC62CBCE46}" srcOrd="3" destOrd="0" presId="urn:microsoft.com/office/officeart/2018/5/layout/IconCircleLabelList"/>
    <dgm:cxn modelId="{CC3BF06D-29CE-4A8E-818D-894F4E731D7C}" type="presParOf" srcId="{CB79FEE1-D920-45FE-8F41-EC03ED4C113F}" destId="{F4DA471D-13CA-4992-A8E2-4FB884C1529D}" srcOrd="5" destOrd="0" presId="urn:microsoft.com/office/officeart/2018/5/layout/IconCircleLabelList"/>
    <dgm:cxn modelId="{0ED50027-1C6F-4AE0-A485-752F5DCE0340}" type="presParOf" srcId="{CB79FEE1-D920-45FE-8F41-EC03ED4C113F}" destId="{0B1985F5-A9E1-4D9F-AF51-303BE17D34E9}" srcOrd="6" destOrd="0" presId="urn:microsoft.com/office/officeart/2018/5/layout/IconCircleLabelList"/>
    <dgm:cxn modelId="{AFA4FD2B-BE10-4E41-906C-52355FD9B6C5}" type="presParOf" srcId="{0B1985F5-A9E1-4D9F-AF51-303BE17D34E9}" destId="{F75BE95B-4FDF-487C-A19C-0100CEFEA4B0}" srcOrd="0" destOrd="0" presId="urn:microsoft.com/office/officeart/2018/5/layout/IconCircleLabelList"/>
    <dgm:cxn modelId="{1CE3EBA8-3096-48E6-B65A-8C1279259471}" type="presParOf" srcId="{0B1985F5-A9E1-4D9F-AF51-303BE17D34E9}" destId="{1E70CD61-1F24-4ED5-A0F4-997146A25FDC}" srcOrd="1" destOrd="0" presId="urn:microsoft.com/office/officeart/2018/5/layout/IconCircleLabelList"/>
    <dgm:cxn modelId="{F0FCC14D-0979-4E0C-8B0E-F248AB0506D0}" type="presParOf" srcId="{0B1985F5-A9E1-4D9F-AF51-303BE17D34E9}" destId="{9801BA73-B555-4579-A3E3-809E6FD04274}" srcOrd="2" destOrd="0" presId="urn:microsoft.com/office/officeart/2018/5/layout/IconCircleLabelList"/>
    <dgm:cxn modelId="{6146C71F-56C4-4215-9356-BE00A886AA8A}" type="presParOf" srcId="{0B1985F5-A9E1-4D9F-AF51-303BE17D34E9}" destId="{211CA980-8EA3-4F9B-9970-4AAB85C61BD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DA18C-E470-4007-9BF6-F6074C46B752}">
      <dsp:nvSpPr>
        <dsp:cNvPr id="0" name=""/>
        <dsp:cNvSpPr/>
      </dsp:nvSpPr>
      <dsp:spPr>
        <a:xfrm>
          <a:off x="2269529" y="410"/>
          <a:ext cx="9078116" cy="226801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6141" tIns="576075" rIns="176141" bIns="576075" numCol="1" spcCol="1270" anchor="t" anchorCtr="0">
          <a:noAutofit/>
        </a:bodyPr>
        <a:lstStyle/>
        <a:p>
          <a:pPr marL="0" lvl="0" indent="0" algn="l" defTabSz="844550">
            <a:lnSpc>
              <a:spcPct val="90000"/>
            </a:lnSpc>
            <a:spcBef>
              <a:spcPct val="0"/>
            </a:spcBef>
            <a:spcAft>
              <a:spcPct val="35000"/>
            </a:spcAft>
            <a:buNone/>
          </a:pPr>
          <a:r>
            <a:rPr lang="en-US" sz="1900" kern="1200"/>
            <a:t>Identify AI trends and tools in library instruction</a:t>
          </a:r>
        </a:p>
        <a:p>
          <a:pPr marL="114300" lvl="1" indent="-114300" algn="l" defTabSz="666750">
            <a:lnSpc>
              <a:spcPct val="90000"/>
            </a:lnSpc>
            <a:spcBef>
              <a:spcPct val="0"/>
            </a:spcBef>
            <a:spcAft>
              <a:spcPct val="15000"/>
            </a:spcAft>
            <a:buChar char="•"/>
          </a:pPr>
          <a:r>
            <a:rPr lang="en-US" sz="1500" kern="1200"/>
            <a:t>Understand how generative AI is being used in higher education and libraries</a:t>
          </a:r>
        </a:p>
        <a:p>
          <a:pPr marL="114300" lvl="1" indent="-114300" algn="l" defTabSz="666750">
            <a:lnSpc>
              <a:spcPct val="90000"/>
            </a:lnSpc>
            <a:spcBef>
              <a:spcPct val="0"/>
            </a:spcBef>
            <a:spcAft>
              <a:spcPct val="15000"/>
            </a:spcAft>
            <a:buChar char="•"/>
          </a:pPr>
          <a:r>
            <a:rPr lang="en-US" sz="1500" kern="1200"/>
            <a:t>Recognize key generative AI tools relevant to academic librarianship</a:t>
          </a:r>
        </a:p>
      </dsp:txBody>
      <dsp:txXfrm>
        <a:off x="2269529" y="410"/>
        <a:ext cx="9078116" cy="2268012"/>
      </dsp:txXfrm>
    </dsp:sp>
    <dsp:sp modelId="{E1C87099-278D-4315-A20D-A35B6A4DC0BD}">
      <dsp:nvSpPr>
        <dsp:cNvPr id="0" name=""/>
        <dsp:cNvSpPr/>
      </dsp:nvSpPr>
      <dsp:spPr>
        <a:xfrm>
          <a:off x="0" y="410"/>
          <a:ext cx="2269529" cy="226801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96" tIns="224029" rIns="120096" bIns="224029" numCol="1" spcCol="1270" anchor="ctr" anchorCtr="0">
          <a:noAutofit/>
        </a:bodyPr>
        <a:lstStyle/>
        <a:p>
          <a:pPr marL="0" lvl="0" indent="0" algn="ctr" defTabSz="1066800">
            <a:lnSpc>
              <a:spcPct val="90000"/>
            </a:lnSpc>
            <a:spcBef>
              <a:spcPct val="0"/>
            </a:spcBef>
            <a:spcAft>
              <a:spcPct val="35000"/>
            </a:spcAft>
            <a:buNone/>
          </a:pPr>
          <a:r>
            <a:rPr lang="en-US" sz="2400" kern="1200"/>
            <a:t>Identify</a:t>
          </a:r>
        </a:p>
      </dsp:txBody>
      <dsp:txXfrm>
        <a:off x="0" y="410"/>
        <a:ext cx="2269529" cy="2268012"/>
      </dsp:txXfrm>
    </dsp:sp>
    <dsp:sp modelId="{2B77DA3E-5B2E-49D8-B32C-E33D08D35DCB}">
      <dsp:nvSpPr>
        <dsp:cNvPr id="0" name=""/>
        <dsp:cNvSpPr/>
      </dsp:nvSpPr>
      <dsp:spPr>
        <a:xfrm>
          <a:off x="2269529" y="2404504"/>
          <a:ext cx="9078116" cy="226801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6141" tIns="576075" rIns="176141" bIns="576075" numCol="1" spcCol="1270" anchor="t" anchorCtr="0">
          <a:noAutofit/>
        </a:bodyPr>
        <a:lstStyle/>
        <a:p>
          <a:pPr marL="0" lvl="0" indent="0" algn="l" defTabSz="844550">
            <a:lnSpc>
              <a:spcPct val="90000"/>
            </a:lnSpc>
            <a:spcBef>
              <a:spcPct val="0"/>
            </a:spcBef>
            <a:spcAft>
              <a:spcPct val="35000"/>
            </a:spcAft>
            <a:buNone/>
          </a:pPr>
          <a:r>
            <a:rPr lang="en-US" sz="1900" kern="1200"/>
            <a:t>Develop strategies for engaging with AI and library instruction</a:t>
          </a:r>
        </a:p>
        <a:p>
          <a:pPr marL="114300" lvl="1" indent="-114300" algn="l" defTabSz="666750">
            <a:lnSpc>
              <a:spcPct val="90000"/>
            </a:lnSpc>
            <a:spcBef>
              <a:spcPct val="0"/>
            </a:spcBef>
            <a:spcAft>
              <a:spcPct val="15000"/>
            </a:spcAft>
            <a:buChar char="•"/>
          </a:pPr>
          <a:r>
            <a:rPr lang="en-US" sz="1500" kern="1200"/>
            <a:t>Explore challenges and opportunities in generative AI adoption, including faculty and student perspectives</a:t>
          </a:r>
        </a:p>
        <a:p>
          <a:pPr marL="114300" lvl="1" indent="-114300" algn="l" defTabSz="666750">
            <a:lnSpc>
              <a:spcPct val="90000"/>
            </a:lnSpc>
            <a:spcBef>
              <a:spcPct val="0"/>
            </a:spcBef>
            <a:spcAft>
              <a:spcPct val="15000"/>
            </a:spcAft>
            <a:buChar char="•"/>
          </a:pPr>
          <a:r>
            <a:rPr lang="en-US" sz="1500" kern="1200"/>
            <a:t>Consider ethical implications and best practices for integrating generative AI into instruction</a:t>
          </a:r>
        </a:p>
      </dsp:txBody>
      <dsp:txXfrm>
        <a:off x="2269529" y="2404504"/>
        <a:ext cx="9078116" cy="2268012"/>
      </dsp:txXfrm>
    </dsp:sp>
    <dsp:sp modelId="{7038868D-FDFD-4E79-830E-EC8C0EF2B601}">
      <dsp:nvSpPr>
        <dsp:cNvPr id="0" name=""/>
        <dsp:cNvSpPr/>
      </dsp:nvSpPr>
      <dsp:spPr>
        <a:xfrm>
          <a:off x="0" y="2404504"/>
          <a:ext cx="2269529" cy="226801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96" tIns="224029" rIns="120096" bIns="224029" numCol="1" spcCol="1270" anchor="ctr" anchorCtr="0">
          <a:noAutofit/>
        </a:bodyPr>
        <a:lstStyle/>
        <a:p>
          <a:pPr marL="0" lvl="0" indent="0" algn="ctr" defTabSz="1066800">
            <a:lnSpc>
              <a:spcPct val="90000"/>
            </a:lnSpc>
            <a:spcBef>
              <a:spcPct val="0"/>
            </a:spcBef>
            <a:spcAft>
              <a:spcPct val="35000"/>
            </a:spcAft>
            <a:buNone/>
          </a:pPr>
          <a:r>
            <a:rPr lang="en-US" sz="2400" kern="1200"/>
            <a:t>Develop</a:t>
          </a:r>
        </a:p>
      </dsp:txBody>
      <dsp:txXfrm>
        <a:off x="0" y="2404504"/>
        <a:ext cx="2269529" cy="2268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25DAB-155A-416B-9C66-6E5FB95C1145}">
      <dsp:nvSpPr>
        <dsp:cNvPr id="0" name=""/>
        <dsp:cNvSpPr/>
      </dsp:nvSpPr>
      <dsp:spPr>
        <a:xfrm>
          <a:off x="0" y="2320"/>
          <a:ext cx="49186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457EA-9ECA-4F99-956D-164A998DF271}">
      <dsp:nvSpPr>
        <dsp:cNvPr id="0" name=""/>
        <dsp:cNvSpPr/>
      </dsp:nvSpPr>
      <dsp:spPr>
        <a:xfrm>
          <a:off x="0" y="2320"/>
          <a:ext cx="4918601" cy="1582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Self-paced Canvas course open to all covering Gen AI (5 modules)</a:t>
          </a:r>
        </a:p>
      </dsp:txBody>
      <dsp:txXfrm>
        <a:off x="0" y="2320"/>
        <a:ext cx="4918601" cy="1582353"/>
      </dsp:txXfrm>
    </dsp:sp>
    <dsp:sp modelId="{7F3C84CA-2692-4AE6-ABC3-F564B7CF5446}">
      <dsp:nvSpPr>
        <dsp:cNvPr id="0" name=""/>
        <dsp:cNvSpPr/>
      </dsp:nvSpPr>
      <dsp:spPr>
        <a:xfrm>
          <a:off x="0" y="1584674"/>
          <a:ext cx="49186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B7EA09-9BFF-4A1C-9DB7-08E9F69FD1A2}">
      <dsp:nvSpPr>
        <dsp:cNvPr id="0" name=""/>
        <dsp:cNvSpPr/>
      </dsp:nvSpPr>
      <dsp:spPr>
        <a:xfrm>
          <a:off x="0" y="1584674"/>
          <a:ext cx="4918601" cy="1582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Department meeting discussions</a:t>
          </a:r>
        </a:p>
      </dsp:txBody>
      <dsp:txXfrm>
        <a:off x="0" y="1584674"/>
        <a:ext cx="4918601" cy="1582353"/>
      </dsp:txXfrm>
    </dsp:sp>
    <dsp:sp modelId="{AEA05521-BE91-4CAB-9440-6A7AB73FA8A5}">
      <dsp:nvSpPr>
        <dsp:cNvPr id="0" name=""/>
        <dsp:cNvSpPr/>
      </dsp:nvSpPr>
      <dsp:spPr>
        <a:xfrm>
          <a:off x="0" y="3167027"/>
          <a:ext cx="49186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8D7CE8-DA8E-4D4C-A553-9DFE0F0CA728}">
      <dsp:nvSpPr>
        <dsp:cNvPr id="0" name=""/>
        <dsp:cNvSpPr/>
      </dsp:nvSpPr>
      <dsp:spPr>
        <a:xfrm>
          <a:off x="0" y="3167027"/>
          <a:ext cx="4918601" cy="1582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Department level trainings</a:t>
          </a:r>
        </a:p>
      </dsp:txBody>
      <dsp:txXfrm>
        <a:off x="0" y="3167027"/>
        <a:ext cx="4918601" cy="15823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35F6F-A6AB-4B21-B9D3-D6EF1E838FFD}">
      <dsp:nvSpPr>
        <dsp:cNvPr id="0" name=""/>
        <dsp:cNvSpPr/>
      </dsp:nvSpPr>
      <dsp:spPr>
        <a:xfrm>
          <a:off x="569308" y="898551"/>
          <a:ext cx="1446654" cy="14466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D72D5D-0197-44F8-ACD8-0ED214AD9054}">
      <dsp:nvSpPr>
        <dsp:cNvPr id="0" name=""/>
        <dsp:cNvSpPr/>
      </dsp:nvSpPr>
      <dsp:spPr>
        <a:xfrm>
          <a:off x="877611" y="1206854"/>
          <a:ext cx="830047" cy="8300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ECA8E0-0ACA-48C0-AA2E-888B1675EB32}">
      <dsp:nvSpPr>
        <dsp:cNvPr id="0" name=""/>
        <dsp:cNvSpPr/>
      </dsp:nvSpPr>
      <dsp:spPr>
        <a:xfrm>
          <a:off x="106853" y="2795802"/>
          <a:ext cx="237156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Academic Integrity</a:t>
          </a:r>
        </a:p>
      </dsp:txBody>
      <dsp:txXfrm>
        <a:off x="106853" y="2795802"/>
        <a:ext cx="2371564" cy="720000"/>
      </dsp:txXfrm>
    </dsp:sp>
    <dsp:sp modelId="{FA27CA32-2890-401D-98D5-E6353496A9D4}">
      <dsp:nvSpPr>
        <dsp:cNvPr id="0" name=""/>
        <dsp:cNvSpPr/>
      </dsp:nvSpPr>
      <dsp:spPr>
        <a:xfrm>
          <a:off x="3355896" y="898551"/>
          <a:ext cx="1446654" cy="14466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140237-EA61-4DD7-88B5-6F63EFB3C5D5}">
      <dsp:nvSpPr>
        <dsp:cNvPr id="0" name=""/>
        <dsp:cNvSpPr/>
      </dsp:nvSpPr>
      <dsp:spPr>
        <a:xfrm>
          <a:off x="3664200" y="1206854"/>
          <a:ext cx="830047" cy="83004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A9C26-EA9A-4F38-A17A-1ADB66BC8C7F}">
      <dsp:nvSpPr>
        <dsp:cNvPr id="0" name=""/>
        <dsp:cNvSpPr/>
      </dsp:nvSpPr>
      <dsp:spPr>
        <a:xfrm>
          <a:off x="2893441" y="2795802"/>
          <a:ext cx="237156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Bias</a:t>
          </a:r>
        </a:p>
      </dsp:txBody>
      <dsp:txXfrm>
        <a:off x="2893441" y="2795802"/>
        <a:ext cx="2371564" cy="720000"/>
      </dsp:txXfrm>
    </dsp:sp>
    <dsp:sp modelId="{F98C2B8E-C0CB-47FF-B0EA-3E0A0D689D44}">
      <dsp:nvSpPr>
        <dsp:cNvPr id="0" name=""/>
        <dsp:cNvSpPr/>
      </dsp:nvSpPr>
      <dsp:spPr>
        <a:xfrm>
          <a:off x="6142485" y="898551"/>
          <a:ext cx="1446654" cy="14466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731461-ACCA-4B8A-AC40-9C17471C1546}">
      <dsp:nvSpPr>
        <dsp:cNvPr id="0" name=""/>
        <dsp:cNvSpPr/>
      </dsp:nvSpPr>
      <dsp:spPr>
        <a:xfrm>
          <a:off x="6450788" y="1206854"/>
          <a:ext cx="830047" cy="83004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8322B-BF62-4767-86DB-45EC62CBCE46}">
      <dsp:nvSpPr>
        <dsp:cNvPr id="0" name=""/>
        <dsp:cNvSpPr/>
      </dsp:nvSpPr>
      <dsp:spPr>
        <a:xfrm>
          <a:off x="5680030" y="2795802"/>
          <a:ext cx="237156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Privacy</a:t>
          </a:r>
        </a:p>
      </dsp:txBody>
      <dsp:txXfrm>
        <a:off x="5680030" y="2795802"/>
        <a:ext cx="2371564" cy="720000"/>
      </dsp:txXfrm>
    </dsp:sp>
    <dsp:sp modelId="{F75BE95B-4FDF-487C-A19C-0100CEFEA4B0}">
      <dsp:nvSpPr>
        <dsp:cNvPr id="0" name=""/>
        <dsp:cNvSpPr/>
      </dsp:nvSpPr>
      <dsp:spPr>
        <a:xfrm>
          <a:off x="8929074" y="898551"/>
          <a:ext cx="1446654" cy="14466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70CD61-1F24-4ED5-A0F4-997146A25FDC}">
      <dsp:nvSpPr>
        <dsp:cNvPr id="0" name=""/>
        <dsp:cNvSpPr/>
      </dsp:nvSpPr>
      <dsp:spPr>
        <a:xfrm>
          <a:off x="9237377" y="1206854"/>
          <a:ext cx="830047" cy="83004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1CA980-8EA3-4F9B-9970-4AAB85C61BDC}">
      <dsp:nvSpPr>
        <dsp:cNvPr id="0" name=""/>
        <dsp:cNvSpPr/>
      </dsp:nvSpPr>
      <dsp:spPr>
        <a:xfrm>
          <a:off x="8466619" y="2795802"/>
          <a:ext cx="237156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Transparency</a:t>
          </a:r>
        </a:p>
      </dsp:txBody>
      <dsp:txXfrm>
        <a:off x="8466619" y="2795802"/>
        <a:ext cx="2371564"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AE1B3-C113-4591-BF5E-37DC668A2370}" type="datetimeFigureOut">
              <a:t>4/18/25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9F2CE-0623-4969-ACF6-4B854572369A}" type="slidenum">
              <a:t>‹#›</a:t>
            </a:fld>
            <a:endParaRPr lang="en-US"/>
          </a:p>
        </p:txBody>
      </p:sp>
    </p:spTree>
    <p:extLst>
      <p:ext uri="{BB962C8B-B14F-4D97-AF65-F5344CB8AC3E}">
        <p14:creationId xmlns:p14="http://schemas.microsoft.com/office/powerpoint/2010/main" val="500028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hbsp.harvard.edu/inspiring-minds/are-your-students-ready-for-ai"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ytonpartners.com/app/uploads/2023/10/GenAI-IN-HIGHER-EDUCATION-FALL-2023-UPDATE-TIME-FOR-CLASS-STUDY.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Amy</a:t>
            </a:r>
          </a:p>
        </p:txBody>
      </p:sp>
      <p:sp>
        <p:nvSpPr>
          <p:cNvPr id="4" name="Slide Number Placeholder 3"/>
          <p:cNvSpPr>
            <a:spLocks noGrp="1"/>
          </p:cNvSpPr>
          <p:nvPr>
            <p:ph type="sldNum" sz="quarter" idx="5"/>
          </p:nvPr>
        </p:nvSpPr>
        <p:spPr/>
        <p:txBody>
          <a:bodyPr/>
          <a:lstStyle/>
          <a:p>
            <a:fld id="{0DB9F2CE-0623-4969-ACF6-4B854572369A}" type="slidenum">
              <a:rPr lang="en-US" smtClean="0"/>
              <a:t>1</a:t>
            </a:fld>
            <a:endParaRPr lang="en-US"/>
          </a:p>
        </p:txBody>
      </p:sp>
    </p:spTree>
    <p:extLst>
      <p:ext uri="{BB962C8B-B14F-4D97-AF65-F5344CB8AC3E}">
        <p14:creationId xmlns:p14="http://schemas.microsoft.com/office/powerpoint/2010/main" val="2698707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Ellen</a:t>
            </a:r>
          </a:p>
          <a:p>
            <a:endParaRPr lang="en-US" b="1"/>
          </a:p>
          <a:p>
            <a:r>
              <a:rPr lang="en-US"/>
              <a:t>This last </a:t>
            </a:r>
            <a:r>
              <a:rPr lang="en-US" b="0"/>
              <a:t>study </a:t>
            </a:r>
            <a:r>
              <a:rPr lang="en-US"/>
              <a:t>was one</a:t>
            </a:r>
            <a:r>
              <a:rPr lang="en-US" b="0"/>
              <a:t> done by Elsevier in late 2023-early 2024.  I’d encourage you to look at </a:t>
            </a:r>
            <a:r>
              <a:rPr lang="en-US"/>
              <a:t>the overall report as well, but they’ve broken out</a:t>
            </a:r>
            <a:r>
              <a:rPr lang="en-US" b="0"/>
              <a:t> focused analyses of academic leaders’, clinicians’ and industry’s attitudes, but they also have one for librarians, and that’s what we’ll look at here.</a:t>
            </a:r>
            <a:endParaRPr lang="en-US" b="0">
              <a:ea typeface="Calibri"/>
              <a:cs typeface="Calibri"/>
            </a:endParaRPr>
          </a:p>
          <a:p>
            <a:endParaRPr lang="en-US"/>
          </a:p>
          <a:p>
            <a:r>
              <a:rPr lang="en-US" b="0"/>
              <a:t>First of all, 96% of librarians have heard of generative AI, 60% have used it and 41% have used it for work purposes.  10% are very familiar and use it a lot.  </a:t>
            </a:r>
            <a:endParaRPr lang="en-US">
              <a:ea typeface="Calibri"/>
              <a:cs typeface="Calibri"/>
            </a:endParaRPr>
          </a:p>
          <a:p>
            <a:endParaRPr lang="en-US"/>
          </a:p>
          <a:p>
            <a:r>
              <a:rPr lang="en-US" b="0"/>
              <a:t>Lack of time is unsurprisingly the biggest reason why people who have not used AI say they haven’t.  But the vast majority of those who haven’t use it expect to do so soon!</a:t>
            </a:r>
            <a:endParaRPr lang="en-US">
              <a:ea typeface="Calibri" panose="020F0502020204030204"/>
              <a:cs typeface="Calibri" panose="020F0502020204030204"/>
            </a:endParaRPr>
          </a:p>
          <a:p>
            <a:endParaRPr lang="en-US"/>
          </a:p>
          <a:p>
            <a:r>
              <a:rPr lang="en-US"/>
              <a:t>Just like in that </a:t>
            </a:r>
            <a:r>
              <a:rPr lang="en-US" err="1"/>
              <a:t>Educase</a:t>
            </a:r>
            <a:r>
              <a:rPr lang="en-US"/>
              <a:t> study, librarians hold that duality of both positive and concern about AI.</a:t>
            </a:r>
            <a:endParaRPr lang="en-US">
              <a:ea typeface="Calibri"/>
              <a:cs typeface="Calibri"/>
            </a:endParaRPr>
          </a:p>
          <a:p>
            <a:endParaRPr lang="en-US"/>
          </a:p>
          <a:p>
            <a:r>
              <a:rPr lang="en-US"/>
              <a:t>You can see here the large majorities of librarians who think that AI will help accelerate knowledge discovery, increase research, provide cost savings, increase work quality, etc. </a:t>
            </a:r>
            <a:r>
              <a:rPr lang="en-US" b="0"/>
              <a:t> </a:t>
            </a:r>
            <a:endParaRPr lang="en-US">
              <a:ea typeface="Calibri"/>
              <a:cs typeface="Calibri"/>
            </a:endParaRPr>
          </a:p>
          <a:p>
            <a:r>
              <a:rPr lang="en-US"/>
              <a:t>Yet, despite</a:t>
            </a:r>
            <a:r>
              <a:rPr lang="en-US" b="0"/>
              <a:t> our positive attitudes, we are also </a:t>
            </a:r>
            <a:r>
              <a:rPr lang="en-US"/>
              <a:t>very concerned</a:t>
            </a:r>
            <a:r>
              <a:rPr lang="en-US" b="0"/>
              <a:t> about the ethical implications, misinformation, and the eroding of critical thinking skills.  </a:t>
            </a:r>
            <a:endParaRPr lang="en-US" b="0">
              <a:ea typeface="Calibri"/>
              <a:cs typeface="Calibri"/>
            </a:endParaRPr>
          </a:p>
          <a:p>
            <a:endParaRPr lang="en-US" b="0">
              <a:ea typeface="Calibri"/>
              <a:cs typeface="Calibri"/>
            </a:endParaRPr>
          </a:p>
          <a:p>
            <a:r>
              <a:rPr lang="en-US">
                <a:ea typeface="Calibri"/>
                <a:cs typeface="Calibri"/>
              </a:rPr>
              <a:t>I didn't include this graphic, but librarians also had lots of thoughts about what would increase our trust in AI tools – transparency about where and how AI is being used and transparency with AI citing where it gets its sources were at the top of the list.</a:t>
            </a:r>
          </a:p>
        </p:txBody>
      </p:sp>
      <p:sp>
        <p:nvSpPr>
          <p:cNvPr id="4" name="Slide Number Placeholder 3"/>
          <p:cNvSpPr>
            <a:spLocks noGrp="1"/>
          </p:cNvSpPr>
          <p:nvPr>
            <p:ph type="sldNum" sz="quarter" idx="5"/>
          </p:nvPr>
        </p:nvSpPr>
        <p:spPr/>
        <p:txBody>
          <a:bodyPr/>
          <a:lstStyle/>
          <a:p>
            <a:fld id="{0DB9F2CE-0623-4969-ACF6-4B854572369A}" type="slidenum">
              <a:rPr lang="en-US" smtClean="0"/>
              <a:t>10</a:t>
            </a:fld>
            <a:endParaRPr lang="en-US"/>
          </a:p>
        </p:txBody>
      </p:sp>
    </p:spTree>
    <p:extLst>
      <p:ext uri="{BB962C8B-B14F-4D97-AF65-F5344CB8AC3E}">
        <p14:creationId xmlns:p14="http://schemas.microsoft.com/office/powerpoint/2010/main" val="225429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Ellen</a:t>
            </a:r>
            <a:endParaRPr lang="en-US" b="1"/>
          </a:p>
          <a:p>
            <a:r>
              <a:rPr lang="en-US"/>
              <a:t>So now we want to switch gears and talk a little bit about the trends in library instruction and AI that we have seen through the process of editing the AI and Library Instruction Cookbook (in the ACRL instruction cookbook series, coming out in 2026!)</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ea typeface="Calibri" panose="020F0502020204030204"/>
                <a:cs typeface="Calibri" panose="020F0502020204030204"/>
              </a:rPr>
              <a:t>We have these sections in the book – Introduction to AI, Critical Evaluation, Prompt Engineering, AI Ethics, AI for Research </a:t>
            </a:r>
            <a:r>
              <a:rPr lang="en-US" err="1">
                <a:ea typeface="Calibri" panose="020F0502020204030204"/>
                <a:cs typeface="Calibri" panose="020F0502020204030204"/>
              </a:rPr>
              <a:t>Wriring</a:t>
            </a:r>
            <a:r>
              <a:rPr lang="en-US">
                <a:ea typeface="Calibri" panose="020F0502020204030204"/>
                <a:cs typeface="Calibri" panose="020F0502020204030204"/>
              </a:rPr>
              <a:t>, AI for Research Tasks, Image Generation, Campus Collaborations and Lesson Planning.  You can see which categories have the most.  Intro to AI and AI for Research Writing have the most, which I don't think is necessarily surprising.  Now – it's also important to note that many of these recipe chapters encompassed more than one area.  There are many in the Critical Evaluation or Prompt Engineering sections that also introduce AI, it's just that critical evaluation or prompt </a:t>
            </a:r>
            <a:r>
              <a:rPr lang="en-US" err="1">
                <a:ea typeface="Calibri" panose="020F0502020204030204"/>
                <a:cs typeface="Calibri" panose="020F0502020204030204"/>
              </a:rPr>
              <a:t>engineerings</a:t>
            </a:r>
            <a:r>
              <a:rPr lang="en-US">
                <a:ea typeface="Calibri" panose="020F0502020204030204"/>
                <a:cs typeface="Calibri" panose="020F0502020204030204"/>
              </a:rPr>
              <a:t> were a bigger part of the lesson.  Also, many of the recipes in the image generation section also included aspects of critically evaluating AI image output.  </a:t>
            </a:r>
          </a:p>
          <a:p>
            <a:endParaRPr lang="en-US">
              <a:ea typeface="Calibri" panose="020F0502020204030204"/>
              <a:cs typeface="Calibri" panose="020F0502020204030204"/>
            </a:endParaRPr>
          </a:p>
          <a:p>
            <a:r>
              <a:rPr lang="en-US">
                <a:ea typeface="Calibri" panose="020F0502020204030204"/>
                <a:cs typeface="Calibri" panose="020F0502020204030204"/>
              </a:rPr>
              <a:t>I'd also like to note that we probably had more submissions in those first two areas – Intro to AI and Critical Evaluation – that we were able to accept.  </a:t>
            </a:r>
          </a:p>
          <a:p>
            <a:endParaRPr lang="en-US">
              <a:ea typeface="Calibri" panose="020F0502020204030204"/>
              <a:cs typeface="Calibri" panose="020F0502020204030204"/>
            </a:endParaRPr>
          </a:p>
          <a:p>
            <a:r>
              <a:rPr lang="en-US">
                <a:ea typeface="Calibri" panose="020F0502020204030204"/>
                <a:cs typeface="Calibri" panose="020F0502020204030204"/>
              </a:rPr>
              <a:t>We are going to take a look at the poll we took at the beginning of the session to see if this audience is doing similar things to the chapter authors, but before we do that, we'd like to give you a little sneak peek into what the book is going to offer.</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DB9F2CE-0623-4969-ACF6-4B854572369A}" type="slidenum">
              <a:t>11</a:t>
            </a:fld>
            <a:endParaRPr lang="en-US"/>
          </a:p>
        </p:txBody>
      </p:sp>
    </p:spTree>
    <p:extLst>
      <p:ext uri="{BB962C8B-B14F-4D97-AF65-F5344CB8AC3E}">
        <p14:creationId xmlns:p14="http://schemas.microsoft.com/office/powerpoint/2010/main" val="1009131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07D47-C2AB-9117-2BD5-F0FD1A6A1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48219-1549-52F1-246A-729C23552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2A6D64-3354-B6DC-308F-42F9FFE1D610}"/>
              </a:ext>
            </a:extLst>
          </p:cNvPr>
          <p:cNvSpPr>
            <a:spLocks noGrp="1"/>
          </p:cNvSpPr>
          <p:nvPr>
            <p:ph type="body" idx="1"/>
          </p:nvPr>
        </p:nvSpPr>
        <p:spPr/>
        <p:txBody>
          <a:bodyPr/>
          <a:lstStyle/>
          <a:p>
            <a:r>
              <a:rPr lang="en-US" b="1">
                <a:ea typeface="Calibri"/>
                <a:cs typeface="Calibri"/>
              </a:rPr>
              <a:t>Ellen</a:t>
            </a:r>
            <a:endParaRPr lang="en-US" b="1"/>
          </a:p>
          <a:p>
            <a:r>
              <a:rPr lang="en-US" b="1"/>
              <a:t>Introduction to AI: </a:t>
            </a:r>
            <a:r>
              <a:rPr lang="en-US"/>
              <a:t>recipes that provide a framework for people to create sandboxes for people to play around with AI to learn about it, provides prompts for learning how to use it for humanities questions, introduction to Grounded vs. Non-grounded tools,  embedding AI into an asynchronous course, introducing AI in teacher education, how to use it to help with executive functioning</a:t>
            </a:r>
            <a:endParaRPr lang="en-US">
              <a:ea typeface="Calibri"/>
              <a:cs typeface="Calibri"/>
            </a:endParaRPr>
          </a:p>
          <a:p>
            <a:r>
              <a:rPr lang="en-US" b="1">
                <a:ea typeface="Calibri"/>
                <a:cs typeface="Calibri"/>
              </a:rPr>
              <a:t>Critical Evaluation:  </a:t>
            </a:r>
            <a:r>
              <a:rPr lang="en-US">
                <a:ea typeface="Calibri"/>
                <a:cs typeface="Calibri"/>
              </a:rPr>
              <a:t>SIFT-</a:t>
            </a:r>
            <a:r>
              <a:rPr lang="en-US" err="1">
                <a:ea typeface="Calibri"/>
                <a:cs typeface="Calibri"/>
              </a:rPr>
              <a:t>ing</a:t>
            </a:r>
            <a:r>
              <a:rPr lang="en-US">
                <a:ea typeface="Calibri"/>
                <a:cs typeface="Calibri"/>
              </a:rPr>
              <a:t> and Lateral Reading, some specifically with health claims, or pop culture or recipes</a:t>
            </a:r>
          </a:p>
          <a:p>
            <a:r>
              <a:rPr lang="en-US" b="1">
                <a:ea typeface="Calibri"/>
                <a:cs typeface="Calibri"/>
              </a:rPr>
              <a:t>Prompt Engineering</a:t>
            </a:r>
            <a:r>
              <a:rPr lang="en-US">
                <a:ea typeface="Calibri"/>
                <a:cs typeface="Calibri"/>
              </a:rPr>
              <a:t>: using the CLEAR Framework, using the CRISPE Framework, a homegrown "6 steps" framework, through the lens of travel advice</a:t>
            </a:r>
          </a:p>
          <a:p>
            <a:r>
              <a:rPr lang="en-US" b="1">
                <a:ea typeface="Calibri"/>
                <a:cs typeface="Calibri"/>
              </a:rPr>
              <a:t>AI Ethics</a:t>
            </a:r>
            <a:r>
              <a:rPr lang="en-US">
                <a:ea typeface="Calibri"/>
                <a:cs typeface="Calibri"/>
              </a:rPr>
              <a:t>: AI and Transparency, AI and Copyright, AI and Authorship/Authority</a:t>
            </a:r>
          </a:p>
          <a:p>
            <a:r>
              <a:rPr lang="en-US" b="1">
                <a:ea typeface="Calibri"/>
                <a:cs typeface="Calibri"/>
              </a:rPr>
              <a:t>AI for Research Writing:</a:t>
            </a:r>
            <a:r>
              <a:rPr lang="en-US">
                <a:ea typeface="Calibri"/>
                <a:cs typeface="Calibri"/>
              </a:rPr>
              <a:t> Framework for appropriateness in using AI in writing, applications and limitations, using AI for citation, using the PAIR Framework, how to prompt for different aspects of the writing process, how to use it ethically and critically, "Human in the Loop" vs. "Machine in the Loop"</a:t>
            </a:r>
          </a:p>
          <a:p>
            <a:r>
              <a:rPr lang="en-US" b="1">
                <a:ea typeface="Calibri"/>
                <a:cs typeface="Calibri"/>
              </a:rPr>
              <a:t>AI for Research Tasks: </a:t>
            </a:r>
            <a:r>
              <a:rPr lang="en-US">
                <a:ea typeface="Calibri"/>
                <a:cs typeface="Calibri"/>
              </a:rPr>
              <a:t>Literature Reviews, Synthesis and Summarization, Web Scraping, creating protocols for animal research</a:t>
            </a:r>
          </a:p>
          <a:p>
            <a:r>
              <a:rPr lang="en-US" b="1">
                <a:ea typeface="Calibri"/>
                <a:cs typeface="Calibri"/>
              </a:rPr>
              <a:t>Image Generation</a:t>
            </a:r>
            <a:r>
              <a:rPr lang="en-US">
                <a:ea typeface="Calibri"/>
                <a:cs typeface="Calibri"/>
              </a:rPr>
              <a:t>: Basics of visual literacy, evaluating misinformation, using AI for exhibits, </a:t>
            </a:r>
            <a:r>
              <a:rPr lang="en-US" err="1">
                <a:ea typeface="Calibri"/>
                <a:cs typeface="Calibri"/>
              </a:rPr>
              <a:t>Evaluting</a:t>
            </a:r>
            <a:r>
              <a:rPr lang="en-US">
                <a:ea typeface="Calibri"/>
                <a:cs typeface="Calibri"/>
              </a:rPr>
              <a:t> AI images with reverse searching, critical evaluation of AI images looking at the history of photo manipulation techniques</a:t>
            </a:r>
          </a:p>
          <a:p>
            <a:r>
              <a:rPr lang="en-US" b="1">
                <a:ea typeface="Calibri"/>
                <a:cs typeface="Calibri"/>
              </a:rPr>
              <a:t>Campus Collaboration:</a:t>
            </a:r>
            <a:r>
              <a:rPr lang="en-US">
                <a:ea typeface="Calibri"/>
                <a:cs typeface="Calibri"/>
              </a:rPr>
              <a:t> creating an AI Literacy Hackathon on campus, creating a community of practice on your campus, collaborating with career services, collaborating with instructors to create AI policies for a class.</a:t>
            </a:r>
          </a:p>
          <a:p>
            <a:r>
              <a:rPr lang="en-US" b="1">
                <a:ea typeface="Calibri"/>
                <a:cs typeface="Calibri"/>
              </a:rPr>
              <a:t>Lesson Planning:</a:t>
            </a:r>
            <a:r>
              <a:rPr lang="en-US">
                <a:ea typeface="Calibri"/>
                <a:cs typeface="Calibri"/>
              </a:rPr>
              <a:t> how to use AI to help plan library instruction</a:t>
            </a:r>
          </a:p>
          <a:p>
            <a:endParaRPr lang="en-US">
              <a:ea typeface="Calibri"/>
              <a:cs typeface="Calibri"/>
            </a:endParaRPr>
          </a:p>
        </p:txBody>
      </p:sp>
      <p:sp>
        <p:nvSpPr>
          <p:cNvPr id="4" name="Slide Number Placeholder 3">
            <a:extLst>
              <a:ext uri="{FF2B5EF4-FFF2-40B4-BE49-F238E27FC236}">
                <a16:creationId xmlns:a16="http://schemas.microsoft.com/office/drawing/2014/main" id="{438CFC45-C92F-92A8-CC6B-B6335470C29E}"/>
              </a:ext>
            </a:extLst>
          </p:cNvPr>
          <p:cNvSpPr>
            <a:spLocks noGrp="1"/>
          </p:cNvSpPr>
          <p:nvPr>
            <p:ph type="sldNum" sz="quarter" idx="5"/>
          </p:nvPr>
        </p:nvSpPr>
        <p:spPr/>
        <p:txBody>
          <a:bodyPr/>
          <a:lstStyle/>
          <a:p>
            <a:fld id="{0DB9F2CE-0623-4969-ACF6-4B854572369A}" type="slidenum">
              <a:t>12</a:t>
            </a:fld>
            <a:endParaRPr lang="en-US"/>
          </a:p>
        </p:txBody>
      </p:sp>
    </p:spTree>
    <p:extLst>
      <p:ext uri="{BB962C8B-B14F-4D97-AF65-F5344CB8AC3E}">
        <p14:creationId xmlns:p14="http://schemas.microsoft.com/office/powerpoint/2010/main" val="1518211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Ellen</a:t>
            </a:r>
          </a:p>
          <a:p>
            <a:r>
              <a:rPr lang="en-US" b="1">
                <a:ea typeface="Calibri"/>
                <a:cs typeface="Calibri"/>
              </a:rPr>
              <a:t>Review </a:t>
            </a:r>
            <a:r>
              <a:rPr lang="en-US" b="1" err="1">
                <a:ea typeface="Calibri"/>
                <a:cs typeface="Calibri"/>
              </a:rPr>
              <a:t>padlet</a:t>
            </a:r>
          </a:p>
        </p:txBody>
      </p:sp>
      <p:sp>
        <p:nvSpPr>
          <p:cNvPr id="4" name="Slide Number Placeholder 3"/>
          <p:cNvSpPr>
            <a:spLocks noGrp="1"/>
          </p:cNvSpPr>
          <p:nvPr>
            <p:ph type="sldNum" sz="quarter" idx="5"/>
          </p:nvPr>
        </p:nvSpPr>
        <p:spPr/>
        <p:txBody>
          <a:bodyPr/>
          <a:lstStyle/>
          <a:p>
            <a:fld id="{0DB9F2CE-0623-4969-ACF6-4B854572369A}" type="slidenum">
              <a:rPr lang="en-US" smtClean="0"/>
              <a:t>13</a:t>
            </a:fld>
            <a:endParaRPr lang="en-US"/>
          </a:p>
        </p:txBody>
      </p:sp>
    </p:spTree>
    <p:extLst>
      <p:ext uri="{BB962C8B-B14F-4D97-AF65-F5344CB8AC3E}">
        <p14:creationId xmlns:p14="http://schemas.microsoft.com/office/powerpoint/2010/main" val="2616665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Ellen</a:t>
            </a:r>
          </a:p>
          <a:p>
            <a:endParaRPr lang="en-US" b="0" dirty="0">
              <a:ea typeface="Calibri"/>
              <a:cs typeface="Calibri"/>
            </a:endParaRPr>
          </a:p>
          <a:p>
            <a:r>
              <a:rPr lang="en-US">
                <a:ea typeface="Calibri"/>
                <a:cs typeface="Calibri"/>
              </a:rPr>
              <a:t>Elsevier's survey indicated that these are the Gen AI products that librarians are most familiar with and use most often.  I think that both anecdotally and through that survey just now we can see that's changed a lot.  </a:t>
            </a:r>
            <a:br>
              <a:rPr lang="en-US">
                <a:ea typeface="Calibri"/>
                <a:cs typeface="+mn-lt"/>
              </a:rPr>
            </a:br>
            <a:br>
              <a:rPr lang="en-US">
                <a:ea typeface="Calibri"/>
                <a:cs typeface="+mn-lt"/>
              </a:rPr>
            </a:br>
            <a:r>
              <a:rPr lang="en-US">
                <a:ea typeface="Calibri"/>
                <a:cs typeface="Calibri"/>
              </a:rPr>
              <a:t>In our circumstances at Baylor we have tools that our institution has purchased, namely Scopus AI (we trialed the AI tools from both Scopus and Web of Science and went with Scopus), and are beta testing the Primo Research Assistant.  Our IT has also purchased Microsoft Copilot (we are a Microsoft campus) and the AI tools for Box cloud storage.  </a:t>
            </a:r>
          </a:p>
          <a:p>
            <a:endParaRPr lang="en-US">
              <a:ea typeface="Calibri"/>
              <a:cs typeface="Calibri"/>
            </a:endParaRPr>
          </a:p>
          <a:p>
            <a:r>
              <a:rPr lang="en-US">
                <a:ea typeface="Calibri"/>
                <a:cs typeface="Calibri"/>
              </a:rPr>
              <a:t>However, incidentally, the tools that we are most likely to teach in classes are Scopus AI and Elicit.  </a:t>
            </a:r>
          </a:p>
        </p:txBody>
      </p:sp>
      <p:sp>
        <p:nvSpPr>
          <p:cNvPr id="4" name="Slide Number Placeholder 3"/>
          <p:cNvSpPr>
            <a:spLocks noGrp="1"/>
          </p:cNvSpPr>
          <p:nvPr>
            <p:ph type="sldNum" sz="quarter" idx="5"/>
          </p:nvPr>
        </p:nvSpPr>
        <p:spPr/>
        <p:txBody>
          <a:bodyPr/>
          <a:lstStyle/>
          <a:p>
            <a:fld id="{0DB9F2CE-0623-4969-ACF6-4B854572369A}" type="slidenum">
              <a:t>14</a:t>
            </a:fld>
            <a:endParaRPr lang="en-US"/>
          </a:p>
        </p:txBody>
      </p:sp>
    </p:spTree>
    <p:extLst>
      <p:ext uri="{BB962C8B-B14F-4D97-AF65-F5344CB8AC3E}">
        <p14:creationId xmlns:p14="http://schemas.microsoft.com/office/powerpoint/2010/main" val="1733841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Amy</a:t>
            </a:r>
            <a:endParaRPr lang="en-US" b="1"/>
          </a:p>
          <a:p>
            <a:r>
              <a:rPr lang="en-US">
                <a:ea typeface="Calibri"/>
                <a:cs typeface="Calibri"/>
              </a:rPr>
              <a:t>There are two studies that I want to highlight here when we are thinking about barriers because one major barrier is going to be faculty integration or lack of integration of AI tools. </a:t>
            </a:r>
          </a:p>
          <a:p>
            <a:endParaRPr lang="en-US"/>
          </a:p>
          <a:p>
            <a:r>
              <a:rPr lang="en-US"/>
              <a:t>Both of these studies dive into how faculty in higher education are thinking about AI—its potential, its challenges, and what kind of support they need to use it effectively.</a:t>
            </a:r>
            <a:endParaRPr lang="en-US">
              <a:ea typeface="Calibri"/>
              <a:cs typeface="Calibri"/>
            </a:endParaRPr>
          </a:p>
          <a:p>
            <a:endParaRPr lang="en-US"/>
          </a:p>
          <a:p>
            <a:r>
              <a:rPr lang="en-US"/>
              <a:t>The first study surveyed 122 faculty members to get a sense of how confident they feel using AI (self-efficacy), what benefits they see, and what obstacles they face. One of the biggest positives they pointed out was AI’s potential to increase equity in education. But on the flip side, a major issue is that both faculty and students often lack AI literacy, making it hard to use the technology effectively. That’s why most respondents said they’re eager for professional development opportunities focused on AI. The takeaway? Colleges and universities need to provide targeted training and foster discussions around AI to help faculty integrate it thoughtfully into their teaching and research.</a:t>
            </a:r>
            <a:endParaRPr lang="en-US">
              <a:ea typeface="Calibri"/>
              <a:cs typeface="Calibri"/>
            </a:endParaRPr>
          </a:p>
          <a:p>
            <a:endParaRPr lang="en-US"/>
          </a:p>
          <a:p>
            <a:r>
              <a:rPr lang="en-US"/>
              <a:t>The second study, published in the </a:t>
            </a:r>
            <a:r>
              <a:rPr lang="en-US" i="1"/>
              <a:t>UNC System Learning and Technology Journal</a:t>
            </a:r>
            <a:r>
              <a:rPr lang="en-US"/>
              <a:t>, also looks at faculty perspectives but broadens the discussion to include ethical considerations and policy development. Faculty recognize AI’s potential to personalize learning and streamline administrative tasks, but they also worry about data privacy, ethics, and the digital divide. Like the first study, this one highlights the need for strong professional development and institutional support. It also emphasizes the importance of clear policies and resources to ensure AI is implemented responsibly and equitably.</a:t>
            </a:r>
            <a:endParaRPr lang="en-US">
              <a:ea typeface="Calibri"/>
              <a:cs typeface="Calibri"/>
            </a:endParaRPr>
          </a:p>
          <a:p>
            <a:endParaRPr lang="en-US"/>
          </a:p>
          <a:p>
            <a:r>
              <a:rPr lang="en-US"/>
              <a:t>Together, these studies paint a picture of a higher ed landscape that’s eager to embrace AI but needs guidance, training, and ethical safeguards to do it well.</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0DB9F2CE-0623-4969-ACF6-4B854572369A}" type="slidenum">
              <a:t>15</a:t>
            </a:fld>
            <a:endParaRPr lang="en-US"/>
          </a:p>
        </p:txBody>
      </p:sp>
    </p:spTree>
    <p:extLst>
      <p:ext uri="{BB962C8B-B14F-4D97-AF65-F5344CB8AC3E}">
        <p14:creationId xmlns:p14="http://schemas.microsoft.com/office/powerpoint/2010/main" val="1906080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Amy</a:t>
            </a:r>
          </a:p>
          <a:p>
            <a:r>
              <a:rPr lang="en-US" dirty="0">
                <a:ea typeface="Calibri"/>
                <a:cs typeface="Calibri"/>
              </a:rPr>
              <a:t>I have developed a self-paced Canvas course on gen ai literacy that covers five major areas. The first four are based off of University of Arizona’s AI literacy tutorials which are creative commons licensed for reuse/remixing.</a:t>
            </a:r>
          </a:p>
          <a:p>
            <a:endParaRPr lang="en-US" dirty="0">
              <a:ea typeface="Calibri"/>
              <a:cs typeface="Calibri"/>
            </a:endParaRPr>
          </a:p>
          <a:p>
            <a:pPr marL="171450" indent="-171450">
              <a:buFont typeface="Arial"/>
              <a:buChar char="•"/>
            </a:pPr>
            <a:r>
              <a:rPr lang="en-US" dirty="0">
                <a:ea typeface="Calibri"/>
                <a:cs typeface="Calibri"/>
              </a:rPr>
              <a:t>What is generative ai?</a:t>
            </a:r>
          </a:p>
          <a:p>
            <a:pPr marL="171450" indent="-171450">
              <a:buFont typeface="Arial"/>
              <a:buChar char="•"/>
            </a:pPr>
            <a:r>
              <a:rPr lang="en-US" dirty="0">
                <a:ea typeface="Calibri"/>
                <a:cs typeface="Calibri"/>
              </a:rPr>
              <a:t>The technology behind </a:t>
            </a:r>
            <a:r>
              <a:rPr lang="en-US" dirty="0" err="1">
                <a:ea typeface="Calibri"/>
                <a:cs typeface="Calibri"/>
              </a:rPr>
              <a:t>chatgpt</a:t>
            </a:r>
            <a:endParaRPr lang="en-US" dirty="0">
              <a:ea typeface="Calibri"/>
              <a:cs typeface="Calibri"/>
            </a:endParaRPr>
          </a:p>
          <a:p>
            <a:pPr marL="171450" indent="-171450">
              <a:buFont typeface="Arial"/>
              <a:buChar char="•"/>
            </a:pPr>
            <a:r>
              <a:rPr lang="en-US" dirty="0">
                <a:ea typeface="Calibri"/>
                <a:cs typeface="Calibri"/>
              </a:rPr>
              <a:t>How does </a:t>
            </a:r>
            <a:r>
              <a:rPr lang="en-US" dirty="0" err="1">
                <a:ea typeface="Calibri"/>
                <a:cs typeface="Calibri"/>
              </a:rPr>
              <a:t>chatgpt</a:t>
            </a:r>
            <a:r>
              <a:rPr lang="en-US" dirty="0">
                <a:ea typeface="Calibri"/>
                <a:cs typeface="Calibri"/>
              </a:rPr>
              <a:t> prevent harmful use?</a:t>
            </a:r>
          </a:p>
          <a:p>
            <a:pPr marL="171450" indent="-171450">
              <a:buFont typeface="Arial"/>
              <a:buChar char="•"/>
            </a:pPr>
            <a:r>
              <a:rPr lang="en-US" dirty="0">
                <a:ea typeface="Calibri"/>
                <a:cs typeface="Calibri"/>
              </a:rPr>
              <a:t>Using </a:t>
            </a:r>
            <a:r>
              <a:rPr lang="en-US" dirty="0" err="1">
                <a:ea typeface="Calibri"/>
                <a:cs typeface="Calibri"/>
              </a:rPr>
              <a:t>chatgpt</a:t>
            </a:r>
            <a:r>
              <a:rPr lang="en-US" dirty="0">
                <a:ea typeface="Calibri"/>
                <a:cs typeface="Calibri"/>
              </a:rPr>
              <a:t> effectively</a:t>
            </a:r>
          </a:p>
          <a:p>
            <a:pPr marL="171450" indent="-171450">
              <a:buFont typeface="Arial"/>
              <a:buChar char="•"/>
            </a:pPr>
            <a:r>
              <a:rPr lang="en-US" dirty="0">
                <a:ea typeface="Calibri"/>
                <a:cs typeface="Calibri"/>
              </a:rPr>
              <a:t>Ai and ethics</a:t>
            </a:r>
          </a:p>
          <a:p>
            <a:pPr marL="171450" indent="-171450">
              <a:buFont typeface="Arial"/>
              <a:buChar char="•"/>
            </a:pPr>
            <a:endParaRPr lang="en-US" dirty="0">
              <a:ea typeface="Calibri"/>
              <a:cs typeface="Calibri"/>
            </a:endParaRPr>
          </a:p>
          <a:p>
            <a:r>
              <a:rPr lang="en-US" dirty="0">
                <a:ea typeface="Calibri"/>
                <a:cs typeface="Calibri"/>
              </a:rPr>
              <a:t>The course is open on canvas for anyone to view—even if you're not at </a:t>
            </a:r>
            <a:r>
              <a:rPr lang="en-US" dirty="0" err="1">
                <a:ea typeface="Calibri"/>
                <a:cs typeface="Calibri"/>
              </a:rPr>
              <a:t>baylor</a:t>
            </a:r>
            <a:r>
              <a:rPr lang="en-US" dirty="0">
                <a:ea typeface="Calibri"/>
                <a:cs typeface="Calibri"/>
              </a:rPr>
              <a:t>.</a:t>
            </a:r>
          </a:p>
          <a:p>
            <a:endParaRPr lang="en-US" dirty="0">
              <a:ea typeface="Calibri"/>
              <a:cs typeface="Calibri"/>
            </a:endParaRPr>
          </a:p>
          <a:p>
            <a:r>
              <a:rPr lang="en-US" dirty="0">
                <a:ea typeface="Calibri"/>
                <a:cs typeface="Calibri"/>
              </a:rPr>
              <a:t>I have attended some department meetings and talked about AI, ethics, implications, and use in research and teaching. The ability to get in front of faculty to talk about these things is KEY!</a:t>
            </a:r>
          </a:p>
          <a:p>
            <a:endParaRPr lang="en-US" dirty="0">
              <a:ea typeface="Calibri"/>
              <a:cs typeface="Calibri"/>
            </a:endParaRPr>
          </a:p>
          <a:p>
            <a:r>
              <a:rPr lang="en-US" dirty="0">
                <a:ea typeface="Calibri"/>
                <a:cs typeface="Calibri"/>
              </a:rPr>
              <a:t>I have also been part of leading a series of workshops for our EdD and online graduate programs on AI. I led the first two in a series of 6 workshops for that group. The first was more introductory. The second was focused on AI for research, where I shared things like Elicit, Research Rabbit and </a:t>
            </a:r>
            <a:r>
              <a:rPr lang="en-US" dirty="0" err="1">
                <a:ea typeface="Calibri"/>
                <a:cs typeface="Calibri"/>
              </a:rPr>
              <a:t>LitMaps</a:t>
            </a:r>
            <a:r>
              <a:rPr lang="en-US" dirty="0">
                <a:ea typeface="Calibri"/>
                <a:cs typeface="Calibri"/>
              </a:rPr>
              <a:t>. My colleague and our Director of Data and Digital Scholarship joined me to share about AI for data analysis.</a:t>
            </a:r>
          </a:p>
          <a:p>
            <a:endParaRPr lang="en-US" dirty="0">
              <a:ea typeface="Calibri"/>
              <a:cs typeface="Calibri"/>
            </a:endParaRPr>
          </a:p>
          <a:p>
            <a:r>
              <a:rPr lang="en-US" dirty="0">
                <a:ea typeface="Calibri"/>
                <a:cs typeface="Calibri"/>
              </a:rPr>
              <a:t>In fact just this afternoon Ellen and I are going to be talking with the School of Social Work Faculty along with some of our colleagues about AI basics and research.</a:t>
            </a:r>
          </a:p>
          <a:p>
            <a:endParaRPr lang="en-US" dirty="0">
              <a:ea typeface="Calibri"/>
              <a:cs typeface="Calibri"/>
            </a:endParaRPr>
          </a:p>
          <a:p>
            <a:r>
              <a:rPr lang="en-US" dirty="0">
                <a:ea typeface="Calibri"/>
                <a:cs typeface="Calibri"/>
              </a:rPr>
              <a:t>So, at Baylor, we are really making an effort to help faculty understand and use AI so that they can help their students understand and use AI in ways that will help them as they enter into the world outside of Baylor.</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DB9F2CE-0623-4969-ACF6-4B854572369A}" type="slidenum">
              <a:rPr lang="en-US"/>
              <a:t>16</a:t>
            </a:fld>
            <a:endParaRPr lang="en-US"/>
          </a:p>
        </p:txBody>
      </p:sp>
    </p:spTree>
    <p:extLst>
      <p:ext uri="{BB962C8B-B14F-4D97-AF65-F5344CB8AC3E}">
        <p14:creationId xmlns:p14="http://schemas.microsoft.com/office/powerpoint/2010/main" val="3734393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Amy—</a:t>
            </a:r>
            <a:endParaRPr lang="en-US" dirty="0"/>
          </a:p>
          <a:p>
            <a:r>
              <a:rPr lang="en-US" dirty="0"/>
              <a:t>AI is changing the way we do research and teach in higher education, and while it has some incredible benefits, it also raises big ethical concerns.</a:t>
            </a:r>
            <a:endParaRPr lang="en-US" dirty="0">
              <a:ea typeface="Calibri"/>
              <a:cs typeface="Calibri"/>
            </a:endParaRPr>
          </a:p>
          <a:p>
            <a:endParaRPr lang="en-US" b="1" dirty="0">
              <a:ea typeface="Calibri"/>
              <a:cs typeface="Calibri"/>
            </a:endParaRPr>
          </a:p>
          <a:p>
            <a:r>
              <a:rPr lang="en-US" b="1" dirty="0"/>
              <a:t>Academic integrity</a:t>
            </a:r>
            <a:endParaRPr lang="en-US" b="1" dirty="0">
              <a:ea typeface="Calibri"/>
              <a:cs typeface="Calibri"/>
            </a:endParaRPr>
          </a:p>
          <a:p>
            <a:r>
              <a:rPr lang="en-US" dirty="0"/>
              <a:t>With tools like ChatGPT and other AI writing assistants, students can generate essays, summaries, and even research papers in seconds. The challenge is figuring out where the line is between legitimate AI use—like brainstorming ideas or improving writing—and outright cheating. If students rely on AI to do the thinking for them, they’re not actually learning. And when AI starts fabricating sources or misrepresenting information, it becomes an even bigger problem.</a:t>
            </a:r>
            <a:endParaRPr lang="en-US" dirty="0">
              <a:ea typeface="Calibri"/>
              <a:cs typeface="Calibri"/>
            </a:endParaRPr>
          </a:p>
          <a:p>
            <a:endParaRPr lang="en-US" dirty="0"/>
          </a:p>
          <a:p>
            <a:r>
              <a:rPr lang="en-US" b="1" dirty="0"/>
              <a:t>Bias</a:t>
            </a:r>
            <a:endParaRPr lang="en-US" b="1" dirty="0">
              <a:ea typeface="Calibri"/>
              <a:cs typeface="Calibri"/>
            </a:endParaRPr>
          </a:p>
          <a:p>
            <a:r>
              <a:rPr lang="en-US" dirty="0"/>
              <a:t>AI is trained on existing data, which means it can reinforce stereotypes or inaccuracies. If students aren’t critically evaluating AI-generated content, they might take biased or misleading information at face value. That’s why teaching information literacy—especially how to fact-check AI-generated content—is more important than ever.</a:t>
            </a:r>
            <a:endParaRPr lang="en-US" dirty="0">
              <a:ea typeface="Calibri"/>
              <a:cs typeface="Calibri"/>
            </a:endParaRPr>
          </a:p>
          <a:p>
            <a:endParaRPr lang="en-US" dirty="0"/>
          </a:p>
          <a:p>
            <a:r>
              <a:rPr lang="en-US" b="1" dirty="0"/>
              <a:t>Privacy</a:t>
            </a:r>
            <a:endParaRPr lang="en-US" b="1" dirty="0">
              <a:ea typeface="Calibri"/>
              <a:cs typeface="Calibri"/>
            </a:endParaRPr>
          </a:p>
          <a:p>
            <a:r>
              <a:rPr lang="en-US" dirty="0"/>
              <a:t>A lot of AI tools collect data on users, and students may not realize that what they type into an AI chatbot could be stored or even used to train future models. Institutions need to set clear policies so students (and faculty) know how their data is being used.</a:t>
            </a:r>
            <a:endParaRPr lang="en-US" dirty="0">
              <a:ea typeface="Calibri"/>
              <a:cs typeface="Calibri"/>
            </a:endParaRPr>
          </a:p>
          <a:p>
            <a:r>
              <a:rPr lang="en-US" dirty="0"/>
              <a:t>At the end of the day, AI isn’t going away. As librarians, our job is NOT to endorse or deny artificial intelligence use in teaching and research. It is our job to ensure students and faculty are aware of these ethical considerations and are able to use it critically and responsibly. If we can integrate AI into research and learning in ethical, transparent ways, we’ll be preparing students not just for academic success, but for a world where AI is a part of everyday life.</a:t>
            </a:r>
            <a:endParaRPr lang="en-US" dirty="0">
              <a:ea typeface="Calibri"/>
              <a:cs typeface="Calibri"/>
            </a:endParaRPr>
          </a:p>
          <a:p>
            <a:endParaRPr lang="en-US" dirty="0">
              <a:ea typeface="Calibri"/>
              <a:cs typeface="Calibri"/>
            </a:endParaRPr>
          </a:p>
          <a:p>
            <a:r>
              <a:rPr lang="en-US" b="1" dirty="0"/>
              <a:t>Transparency</a:t>
            </a:r>
            <a:endParaRPr lang="en-US" b="1" dirty="0">
              <a:ea typeface="Calibri"/>
              <a:cs typeface="Calibri"/>
            </a:endParaRPr>
          </a:p>
          <a:p>
            <a:r>
              <a:rPr lang="en-US" dirty="0"/>
              <a:t>If students are using AI in their work, they need to be upfront about it—just like they would cite any other source. But that means we, as educators and librarians, also need to have clear guidelines on what responsible AI use looks like. Some schools are embracing AI and teaching students how to use it ethically, while others are trying to ban it outright, which—let’s be honest—probably isn’t realistic.</a:t>
            </a: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DB9F2CE-0623-4969-ACF6-4B854572369A}" type="slidenum">
              <a:rPr lang="en-US"/>
              <a:t>17</a:t>
            </a:fld>
            <a:endParaRPr lang="en-US"/>
          </a:p>
        </p:txBody>
      </p:sp>
    </p:spTree>
    <p:extLst>
      <p:ext uri="{BB962C8B-B14F-4D97-AF65-F5344CB8AC3E}">
        <p14:creationId xmlns:p14="http://schemas.microsoft.com/office/powerpoint/2010/main" val="2557676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https://h5pstudio.ecampusontario.ca/content/51741</a:t>
            </a:r>
          </a:p>
          <a:p>
            <a:endParaRPr lang="en-US"/>
          </a:p>
          <a:p>
            <a:r>
              <a:rPr lang="en-US"/>
              <a:t>Click to go through and review</a:t>
            </a:r>
          </a:p>
          <a:p>
            <a:endParaRPr lang="en-US"/>
          </a:p>
          <a:p>
            <a:r>
              <a:rPr lang="en-US"/>
              <a:t>"Some Harm Considerations of Large Language Models (LLMs)," is an interactive resource created by Rebecca Sweetman, Associate Director of Educational Technologies at Queen’s University. Hosted on the </a:t>
            </a:r>
            <a:r>
              <a:rPr lang="en-US" err="1"/>
              <a:t>eCampusOntario</a:t>
            </a:r>
            <a:r>
              <a:rPr lang="en-US"/>
              <a:t> H5P Studio platform, this resource employs an "Image Hotspots" format to explore various potential harms associated with LLMs. </a:t>
            </a:r>
          </a:p>
        </p:txBody>
      </p:sp>
      <p:sp>
        <p:nvSpPr>
          <p:cNvPr id="4" name="Slide Number Placeholder 3"/>
          <p:cNvSpPr>
            <a:spLocks noGrp="1"/>
          </p:cNvSpPr>
          <p:nvPr>
            <p:ph type="sldNum" sz="quarter" idx="5"/>
          </p:nvPr>
        </p:nvSpPr>
        <p:spPr/>
        <p:txBody>
          <a:bodyPr/>
          <a:lstStyle/>
          <a:p>
            <a:fld id="{0DB9F2CE-0623-4969-ACF6-4B854572369A}" type="slidenum">
              <a:rPr lang="en-US" smtClean="0"/>
              <a:t>18</a:t>
            </a:fld>
            <a:endParaRPr lang="en-US"/>
          </a:p>
        </p:txBody>
      </p:sp>
    </p:spTree>
    <p:extLst>
      <p:ext uri="{BB962C8B-B14F-4D97-AF65-F5344CB8AC3E}">
        <p14:creationId xmlns:p14="http://schemas.microsoft.com/office/powerpoint/2010/main" val="722401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a:p>
            <a:r>
              <a:rPr lang="en-US" dirty="0"/>
              <a:t>Students may have a difficult time understanding what is allowed and what isn’t so it’s important that faculty are clear. This scale was developed with a focus on academic integrity and cheating. But, it helps student to see to what extent they are able to use ai on any given assignment. There is a gradient of allowable use.</a:t>
            </a:r>
          </a:p>
        </p:txBody>
      </p:sp>
      <p:sp>
        <p:nvSpPr>
          <p:cNvPr id="4" name="Slide Number Placeholder 3"/>
          <p:cNvSpPr>
            <a:spLocks noGrp="1"/>
          </p:cNvSpPr>
          <p:nvPr>
            <p:ph type="sldNum" sz="quarter" idx="5"/>
          </p:nvPr>
        </p:nvSpPr>
        <p:spPr/>
        <p:txBody>
          <a:bodyPr/>
          <a:lstStyle/>
          <a:p>
            <a:fld id="{0DB9F2CE-0623-4969-ACF6-4B854572369A}" type="slidenum">
              <a:rPr lang="en-US" smtClean="0"/>
              <a:t>19</a:t>
            </a:fld>
            <a:endParaRPr lang="en-US"/>
          </a:p>
        </p:txBody>
      </p:sp>
    </p:spTree>
    <p:extLst>
      <p:ext uri="{BB962C8B-B14F-4D97-AF65-F5344CB8AC3E}">
        <p14:creationId xmlns:p14="http://schemas.microsoft.com/office/powerpoint/2010/main" val="350431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Amy</a:t>
            </a:r>
          </a:p>
        </p:txBody>
      </p:sp>
      <p:sp>
        <p:nvSpPr>
          <p:cNvPr id="4" name="Slide Number Placeholder 3"/>
          <p:cNvSpPr>
            <a:spLocks noGrp="1"/>
          </p:cNvSpPr>
          <p:nvPr>
            <p:ph type="sldNum" sz="quarter" idx="5"/>
          </p:nvPr>
        </p:nvSpPr>
        <p:spPr/>
        <p:txBody>
          <a:bodyPr/>
          <a:lstStyle/>
          <a:p>
            <a:fld id="{0DB9F2CE-0623-4969-ACF6-4B854572369A}" type="slidenum">
              <a:rPr lang="en-US" smtClean="0"/>
              <a:t>2</a:t>
            </a:fld>
            <a:endParaRPr lang="en-US"/>
          </a:p>
        </p:txBody>
      </p:sp>
    </p:spTree>
    <p:extLst>
      <p:ext uri="{BB962C8B-B14F-4D97-AF65-F5344CB8AC3E}">
        <p14:creationId xmlns:p14="http://schemas.microsoft.com/office/powerpoint/2010/main" val="910743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a:p>
            <a:r>
              <a:rPr lang="en-US" dirty="0"/>
              <a:t>Here is the updated version by Perkins, Furze, Roe and McVaugh and this one has more of a focus on assessment of ai going all the way up to AI exploration where you can use AI creatively to solve the task potentially co designing new approaches with an instructor.  Again, there is a gradient of allowable use. But these are just two options that faculty might choose – or they might create their own version of a rubric to make sure that they are clear with students on what is allowed and what is not allowed.</a:t>
            </a:r>
          </a:p>
          <a:p>
            <a:endParaRPr lang="en-US" dirty="0"/>
          </a:p>
        </p:txBody>
      </p:sp>
      <p:sp>
        <p:nvSpPr>
          <p:cNvPr id="4" name="Slide Number Placeholder 3"/>
          <p:cNvSpPr>
            <a:spLocks noGrp="1"/>
          </p:cNvSpPr>
          <p:nvPr>
            <p:ph type="sldNum" sz="quarter" idx="5"/>
          </p:nvPr>
        </p:nvSpPr>
        <p:spPr/>
        <p:txBody>
          <a:bodyPr/>
          <a:lstStyle/>
          <a:p>
            <a:fld id="{0DB9F2CE-0623-4969-ACF6-4B854572369A}" type="slidenum">
              <a:rPr lang="en-US" smtClean="0"/>
              <a:t>20</a:t>
            </a:fld>
            <a:endParaRPr lang="en-US"/>
          </a:p>
        </p:txBody>
      </p:sp>
    </p:spTree>
    <p:extLst>
      <p:ext uri="{BB962C8B-B14F-4D97-AF65-F5344CB8AC3E}">
        <p14:creationId xmlns:p14="http://schemas.microsoft.com/office/powerpoint/2010/main" val="1674012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Oguz A Acar (from King's College London—chair of marketing at the business school) published an article in Harvard Business Publishing—Education in 2023 where he talks about how instead of opting for defensive stances or banning tools like ChatGPT and other generative ai tools because of fears surrounding academic dishonesty, inaccuracies, bias, and proliferation of harmful content, we should "empower students to harness" these tools. Acar has done much research around the psychology of AI and student learning and from that research, he defined five key skills that students need to harness in order to effectively use AI. So, after looking at these key skills that students need to know, Acar came up with a framework to help students target and improve these skills. He came up with the PAIR framework.</a:t>
            </a:r>
          </a:p>
          <a:p>
            <a:endParaRPr lang="en-US">
              <a:ea typeface="Calibri"/>
              <a:cs typeface="Calibri"/>
            </a:endParaRPr>
          </a:p>
          <a:p>
            <a:r>
              <a:rPr lang="en-US">
                <a:ea typeface="Calibri"/>
                <a:cs typeface="Calibri"/>
              </a:rPr>
              <a:t>PAIR consists of 4 steps:</a:t>
            </a:r>
          </a:p>
          <a:p>
            <a:endParaRPr lang="en-US">
              <a:ea typeface="Calibri"/>
              <a:cs typeface="Calibri"/>
            </a:endParaRPr>
          </a:p>
          <a:p>
            <a:r>
              <a:rPr lang="en-US">
                <a:ea typeface="Calibri"/>
                <a:cs typeface="Calibri"/>
              </a:rPr>
              <a:t>Problem formulation: students define the problem or challenge they want to solve.</a:t>
            </a:r>
          </a:p>
          <a:p>
            <a:r>
              <a:rPr lang="en-US">
                <a:ea typeface="Calibri"/>
                <a:cs typeface="Calibri"/>
              </a:rPr>
              <a:t>AI Tool selection: students choose the best gen ai tools to help them with their problem. They learn how to explore, compare, and evaluate different gen ai tools and their features.</a:t>
            </a:r>
          </a:p>
          <a:p>
            <a:r>
              <a:rPr lang="en-US">
                <a:ea typeface="Calibri"/>
                <a:cs typeface="Calibri"/>
              </a:rPr>
              <a:t>Interaction: students use the gen ai tools to solve their problem. They experiment with different inputs and outputs and see how the gen ai tools affect their problem solving process and outcome.</a:t>
            </a:r>
          </a:p>
          <a:p>
            <a:r>
              <a:rPr lang="en-US">
                <a:ea typeface="Calibri"/>
                <a:cs typeface="Calibri"/>
              </a:rPr>
              <a:t>Reflection: students assess and report their experiences with the generative AI tools. </a:t>
            </a:r>
          </a:p>
          <a:p>
            <a:endParaRPr lang="en-US">
              <a:ea typeface="Calibri"/>
              <a:cs typeface="Calibri"/>
            </a:endParaRPr>
          </a:p>
          <a:p>
            <a:r>
              <a:rPr lang="en-US">
                <a:ea typeface="Calibri"/>
                <a:cs typeface="Calibri"/>
              </a:rPr>
              <a:t>This last piece –the R for REFLECTION is *I think* the most important part. Whenever we have students engage with an AI tool they NEED to be reflecting on their experience with it.</a:t>
            </a:r>
          </a:p>
          <a:p>
            <a:endParaRPr lang="en-US">
              <a:ea typeface="Calibri"/>
              <a:cs typeface="Calibri"/>
            </a:endParaRPr>
          </a:p>
          <a:p>
            <a:r>
              <a:rPr lang="en-US">
                <a:ea typeface="Calibri"/>
                <a:cs typeface="Calibri"/>
              </a:rPr>
              <a:t>Also, before implementing the PAIR framework, it's important to make sure that the faculty that you're working with are on board with it. Also, be sure that the assignments align with the students' prior knowledge of AI. And, design assignments that are compatible with free tools, or those already included in your institution's subscriptions, to ensure accessibility and promote an inclusive environment.</a:t>
            </a:r>
          </a:p>
          <a:p>
            <a:endParaRPr lang="en-US">
              <a:ea typeface="Calibri"/>
              <a:cs typeface="Calibri"/>
            </a:endParaRPr>
          </a:p>
          <a:p>
            <a:r>
              <a:rPr lang="en-US">
                <a:ea typeface="Calibri"/>
                <a:cs typeface="Calibri"/>
              </a:rPr>
              <a:t>Citing </a:t>
            </a:r>
            <a:r>
              <a:rPr lang="en-US">
                <a:hlinkClick r:id="rId3"/>
              </a:rPr>
              <a:t>https://hbsp.harvard.edu/inspiring-minds/are-your-students-ready-for-ai</a:t>
            </a:r>
            <a:r>
              <a:rPr lang="en-US"/>
              <a:t> for this page.</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373CF-E0B8-4B4E-A469-CAC62517A5E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882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Amy</a:t>
            </a:r>
            <a:endParaRPr lang="en-US"/>
          </a:p>
          <a:p>
            <a:endParaRPr lang="en-US">
              <a:ea typeface="Calibri" panose="020F0502020204030204"/>
              <a:cs typeface="Calibri" panose="020F0502020204030204"/>
            </a:endParaRPr>
          </a:p>
          <a:p>
            <a:pPr marL="285750" indent="-285750">
              <a:buFont typeface="Symbol"/>
              <a:buChar char="•"/>
            </a:pPr>
            <a:r>
              <a:rPr lang="en-US"/>
              <a:t>Actionable takeaways:</a:t>
            </a:r>
            <a:endParaRPr lang="en-US">
              <a:ea typeface="Calibri"/>
              <a:cs typeface="Calibri"/>
            </a:endParaRPr>
          </a:p>
          <a:p>
            <a:pPr marL="285750" lvl="1" indent="-285750">
              <a:buFont typeface="Courier New"/>
              <a:buChar char="○"/>
            </a:pPr>
            <a:r>
              <a:rPr lang="en-US"/>
              <a:t>One way you can start incorporating AI in your instruction</a:t>
            </a:r>
            <a:endParaRPr lang="en-US">
              <a:ea typeface="Calibri"/>
              <a:cs typeface="Calibri"/>
            </a:endParaRPr>
          </a:p>
          <a:p>
            <a:pPr marL="285750" lvl="1" indent="-285750">
              <a:buFont typeface="Courier New"/>
              <a:buChar char="○"/>
            </a:pPr>
            <a:r>
              <a:rPr lang="en-US"/>
              <a:t>How to continue learning about AI and staying informed</a:t>
            </a:r>
            <a:endParaRPr lang="en-US">
              <a:ea typeface="Calibri"/>
              <a:cs typeface="Calibri"/>
            </a:endParaRPr>
          </a:p>
          <a:p>
            <a:pPr marL="285750" lvl="1" indent="-285750">
              <a:buFont typeface="Courier New"/>
              <a:buChar char="○"/>
            </a:pPr>
            <a:endParaRPr lang="en-US">
              <a:ea typeface="Calibri"/>
              <a:cs typeface="Calibri"/>
            </a:endParaRPr>
          </a:p>
          <a:p>
            <a:pPr marL="1085850" lvl="2" indent="-171450">
              <a:buFont typeface="Arial"/>
              <a:buChar char="•"/>
            </a:pPr>
            <a:r>
              <a:rPr lang="en-US"/>
              <a:t>Consider ethical implications and best practices for integrating generative AI into instruction</a:t>
            </a:r>
          </a:p>
          <a:p>
            <a:pPr marL="285750" lvl="1" indent="-285750">
              <a:buFont typeface="Courier New"/>
              <a:buChar char="○"/>
            </a:pP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0DB9F2CE-0623-4969-ACF6-4B854572369A}" type="slidenum">
              <a:t>22</a:t>
            </a:fld>
            <a:endParaRPr lang="en-US"/>
          </a:p>
        </p:txBody>
      </p:sp>
    </p:spTree>
    <p:extLst>
      <p:ext uri="{BB962C8B-B14F-4D97-AF65-F5344CB8AC3E}">
        <p14:creationId xmlns:p14="http://schemas.microsoft.com/office/powerpoint/2010/main" val="2168063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Symbol"/>
              <a:buChar char="•"/>
            </a:pPr>
            <a:r>
              <a:rPr lang="en-US"/>
              <a:t>Handout with key AI concepts and tool comparisons</a:t>
            </a:r>
          </a:p>
          <a:p>
            <a:pPr marL="285750" indent="-285750">
              <a:buFont typeface="Symbol"/>
              <a:buChar char="•"/>
            </a:pPr>
            <a:r>
              <a:rPr lang="en-US"/>
              <a:t>List of AI literacy resources for librarians</a:t>
            </a:r>
          </a:p>
          <a:p>
            <a:pPr marL="285750" indent="-285750">
              <a:buFont typeface="Symbol"/>
              <a:buChar char="•"/>
            </a:pPr>
            <a:r>
              <a:rPr lang="en-US"/>
              <a:t>Links to AI policy discussions and instructional design strategies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0DB9F2CE-0623-4969-ACF6-4B854572369A}" type="slidenum">
              <a:t>23</a:t>
            </a:fld>
            <a:endParaRPr lang="en-US"/>
          </a:p>
        </p:txBody>
      </p:sp>
    </p:spTree>
    <p:extLst>
      <p:ext uri="{BB962C8B-B14F-4D97-AF65-F5344CB8AC3E}">
        <p14:creationId xmlns:p14="http://schemas.microsoft.com/office/powerpoint/2010/main" val="2580987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 discussion: </a:t>
            </a:r>
          </a:p>
          <a:p>
            <a:endParaRPr lang="en-US"/>
          </a:p>
          <a:p>
            <a:r>
              <a:rPr lang="en-US"/>
              <a:t>What are your biggest challenges or successes with AI in library instruction?</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DB9F2CE-0623-4969-ACF6-4B854572369A}" type="slidenum">
              <a:t>24</a:t>
            </a:fld>
            <a:endParaRPr lang="en-US"/>
          </a:p>
        </p:txBody>
      </p:sp>
    </p:spTree>
    <p:extLst>
      <p:ext uri="{BB962C8B-B14F-4D97-AF65-F5344CB8AC3E}">
        <p14:creationId xmlns:p14="http://schemas.microsoft.com/office/powerpoint/2010/main" val="196738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Amy</a:t>
            </a:r>
          </a:p>
          <a:p>
            <a:endParaRPr lang="en-US"/>
          </a:p>
          <a:p>
            <a:r>
              <a:rPr lang="en-US"/>
              <a:t>Have them answer the first three questions:</a:t>
            </a:r>
          </a:p>
          <a:p>
            <a:r>
              <a:rPr lang="en-US"/>
              <a:t>How are you using AI?</a:t>
            </a:r>
          </a:p>
          <a:p>
            <a:r>
              <a:rPr lang="en-US"/>
              <a:t>What lessons have you done?</a:t>
            </a:r>
          </a:p>
          <a:p>
            <a:r>
              <a:rPr lang="en-US"/>
              <a:t>What tools have you used or what tools has your library subscribed to that incorporate AI?</a:t>
            </a:r>
          </a:p>
        </p:txBody>
      </p:sp>
      <p:sp>
        <p:nvSpPr>
          <p:cNvPr id="4" name="Slide Number Placeholder 3"/>
          <p:cNvSpPr>
            <a:spLocks noGrp="1"/>
          </p:cNvSpPr>
          <p:nvPr>
            <p:ph type="sldNum" sz="quarter" idx="5"/>
          </p:nvPr>
        </p:nvSpPr>
        <p:spPr/>
        <p:txBody>
          <a:bodyPr/>
          <a:lstStyle/>
          <a:p>
            <a:fld id="{0DB9F2CE-0623-4969-ACF6-4B854572369A}" type="slidenum">
              <a:rPr lang="en-US" smtClean="0"/>
              <a:t>3</a:t>
            </a:fld>
            <a:endParaRPr lang="en-US"/>
          </a:p>
        </p:txBody>
      </p:sp>
    </p:spTree>
    <p:extLst>
      <p:ext uri="{BB962C8B-B14F-4D97-AF65-F5344CB8AC3E}">
        <p14:creationId xmlns:p14="http://schemas.microsoft.com/office/powerpoint/2010/main" val="1224827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Ellen</a:t>
            </a:r>
            <a:endParaRPr lang="en-US"/>
          </a:p>
          <a:p>
            <a:r>
              <a:rPr lang="en-US"/>
              <a:t>At the beginning, we'd like to zoom out a bit and talk about attitudes towards AI broadly across higher education.  There are a few surveys that have come out in the past year or so that can shed some light on this.</a:t>
            </a:r>
          </a:p>
        </p:txBody>
      </p:sp>
      <p:sp>
        <p:nvSpPr>
          <p:cNvPr id="4" name="Slide Number Placeholder 3"/>
          <p:cNvSpPr>
            <a:spLocks noGrp="1"/>
          </p:cNvSpPr>
          <p:nvPr>
            <p:ph type="sldNum" sz="quarter" idx="5"/>
          </p:nvPr>
        </p:nvSpPr>
        <p:spPr/>
        <p:txBody>
          <a:bodyPr/>
          <a:lstStyle/>
          <a:p>
            <a:fld id="{0DB9F2CE-0623-4969-ACF6-4B854572369A}" type="slidenum">
              <a:rPr lang="en-US"/>
              <a:t>4</a:t>
            </a:fld>
            <a:endParaRPr lang="en-US"/>
          </a:p>
        </p:txBody>
      </p:sp>
    </p:spTree>
    <p:extLst>
      <p:ext uri="{BB962C8B-B14F-4D97-AF65-F5344CB8AC3E}">
        <p14:creationId xmlns:p14="http://schemas.microsoft.com/office/powerpoint/2010/main" val="1459868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7613B-DE68-8481-D9D5-3354BF0F3A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68B21A-ADD1-B7F6-9770-E04779EE11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0CEF1B-F19F-F7CB-2D73-B2D2290A5CBC}"/>
              </a:ext>
            </a:extLst>
          </p:cNvPr>
          <p:cNvSpPr>
            <a:spLocks noGrp="1"/>
          </p:cNvSpPr>
          <p:nvPr>
            <p:ph type="body" idx="1"/>
          </p:nvPr>
        </p:nvSpPr>
        <p:spPr/>
        <p:txBody>
          <a:bodyPr/>
          <a:lstStyle/>
          <a:p>
            <a:r>
              <a:rPr lang="en-US" b="1">
                <a:ea typeface="Calibri"/>
                <a:cs typeface="Calibri"/>
              </a:rPr>
              <a:t>Ellen</a:t>
            </a:r>
            <a:endParaRPr lang="en-US"/>
          </a:p>
          <a:p>
            <a:r>
              <a:rPr lang="en-US">
                <a:ea typeface="Calibri"/>
                <a:cs typeface="Calibri"/>
              </a:rPr>
              <a:t>First is a study done by EDUCAUSE, which is a leading nonprofit association that advances the strategic use of technology and data in higher education.  </a:t>
            </a:r>
          </a:p>
          <a:p>
            <a:endParaRPr lang="en-US">
              <a:ea typeface="Calibri"/>
              <a:cs typeface="Calibri"/>
            </a:endParaRPr>
          </a:p>
          <a:p>
            <a:r>
              <a:rPr lang="en-US">
                <a:ea typeface="Calibri"/>
                <a:cs typeface="Calibri"/>
              </a:rPr>
              <a:t>They did a study in 2024 looking at the landscape of AI in higher education – they surveyed people in all areas of higher education – faculty, staff, executive leadership, etc.  </a:t>
            </a:r>
          </a:p>
          <a:p>
            <a:endParaRPr lang="en-US">
              <a:ea typeface="Calibri"/>
              <a:cs typeface="Calibri"/>
            </a:endParaRPr>
          </a:p>
          <a:p>
            <a:r>
              <a:rPr lang="en-US">
                <a:ea typeface="Calibri"/>
                <a:cs typeface="Calibri"/>
              </a:rPr>
              <a:t>In one section of this survey, the respondents were asked to indicate the direction they believe higher education will lean over the next two years, with respect to AI.  And the results were very interesting.</a:t>
            </a:r>
          </a:p>
          <a:p>
            <a:endParaRPr lang="en-US">
              <a:ea typeface="Calibri"/>
              <a:cs typeface="Calibri"/>
            </a:endParaRPr>
          </a:p>
          <a:p>
            <a:r>
              <a:rPr lang="en-US">
                <a:ea typeface="Calibri"/>
                <a:cs typeface="Calibri"/>
              </a:rPr>
              <a:t>As you can see here, a majority of respondents – over 60% see a future where will improve accessibility for students, faculty and staff with disabilities.  Over 50% think that AI tools will broaden access to higher education and will reduce workloads.  41% think that they will make assessments more meaningful.  That seems like a pretty positive future.   </a:t>
            </a:r>
          </a:p>
          <a:p>
            <a:endParaRPr lang="en-US">
              <a:ea typeface="Calibri"/>
              <a:cs typeface="Calibri"/>
            </a:endParaRPr>
          </a:p>
          <a:p>
            <a:r>
              <a:rPr lang="en-US">
                <a:ea typeface="Calibri"/>
                <a:cs typeface="Calibri"/>
              </a:rPr>
              <a:t>However, a majority of respondents – over 60% also think that academic dishonesty will increase and that students will trust AI tools too much.</a:t>
            </a:r>
            <a:endParaRPr lang="en-US"/>
          </a:p>
          <a:p>
            <a:endParaRPr lang="en-US">
              <a:ea typeface="Calibri"/>
              <a:cs typeface="Calibri"/>
            </a:endParaRPr>
          </a:p>
          <a:p>
            <a:r>
              <a:rPr lang="en-US">
                <a:ea typeface="Calibri"/>
                <a:cs typeface="Calibri"/>
              </a:rPr>
              <a:t>This duality of being both positive about the future of AI and also being concerned about what it's leading to is a theme that you will see repeated.</a:t>
            </a:r>
          </a:p>
          <a:p>
            <a:endParaRPr lang="en-US" b="1">
              <a:ea typeface="Calibri"/>
              <a:cs typeface="Calibri"/>
            </a:endParaRPr>
          </a:p>
          <a:p>
            <a:endParaRPr lang="en-US" b="1">
              <a:ea typeface="Calibri"/>
              <a:cs typeface="Calibri"/>
            </a:endParaRPr>
          </a:p>
          <a:p>
            <a:endParaRPr lang="en-US" b="1">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90AEAF08-7FB8-9D73-74C2-E802866D33C8}"/>
              </a:ext>
            </a:extLst>
          </p:cNvPr>
          <p:cNvSpPr>
            <a:spLocks noGrp="1"/>
          </p:cNvSpPr>
          <p:nvPr>
            <p:ph type="sldNum" sz="quarter" idx="5"/>
          </p:nvPr>
        </p:nvSpPr>
        <p:spPr/>
        <p:txBody>
          <a:bodyPr/>
          <a:lstStyle/>
          <a:p>
            <a:fld id="{0DB9F2CE-0623-4969-ACF6-4B854572369A}" type="slidenum">
              <a:t>5</a:t>
            </a:fld>
            <a:endParaRPr lang="en-US"/>
          </a:p>
        </p:txBody>
      </p:sp>
    </p:spTree>
    <p:extLst>
      <p:ext uri="{BB962C8B-B14F-4D97-AF65-F5344CB8AC3E}">
        <p14:creationId xmlns:p14="http://schemas.microsoft.com/office/powerpoint/2010/main" val="1499142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F3B40-7794-7351-E6BA-AEDCD2C658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4FF9A-FBB3-302F-4C6F-18D8DE9054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4C662E-F605-94AF-AA7D-48D473100A1E}"/>
              </a:ext>
            </a:extLst>
          </p:cNvPr>
          <p:cNvSpPr>
            <a:spLocks noGrp="1"/>
          </p:cNvSpPr>
          <p:nvPr>
            <p:ph type="body" idx="1"/>
          </p:nvPr>
        </p:nvSpPr>
        <p:spPr/>
        <p:txBody>
          <a:bodyPr/>
          <a:lstStyle/>
          <a:p>
            <a:r>
              <a:rPr lang="en-US" b="1"/>
              <a:t>Ellen</a:t>
            </a:r>
            <a:endParaRPr lang="en-US"/>
          </a:p>
          <a:p>
            <a:endParaRPr lang="en-US" b="1">
              <a:ea typeface="Calibri"/>
              <a:cs typeface="Calibri"/>
            </a:endParaRPr>
          </a:p>
          <a:p>
            <a:r>
              <a:rPr lang="en-US" b="0"/>
              <a:t>Ithaka S+R, </a:t>
            </a:r>
            <a:r>
              <a:rPr lang="en-US"/>
              <a:t>which is</a:t>
            </a:r>
            <a:r>
              <a:rPr lang="en-US" b="0"/>
              <a:t> </a:t>
            </a:r>
            <a:r>
              <a:rPr lang="en-US"/>
              <a:t>a </a:t>
            </a:r>
            <a:r>
              <a:rPr lang="en-US" b="0"/>
              <a:t>nonprofit helping academics and researchers use digital technologies to advance research and teaching, did a survey of instructors in 2024 to understand how instructors are (or are not) using generative AI in their classrooms.  This is super important, because most college and university guidelines leave decision making about using generative AI up to the discretion of the instructors</a:t>
            </a:r>
            <a:r>
              <a:rPr lang="en-US"/>
              <a:t> so it's important to know what they are feeling about AI.</a:t>
            </a:r>
            <a:r>
              <a:rPr lang="en-US" b="0"/>
              <a:t>  They had 2,654 responses, which is the largest survey to date about the use of AI for teaching purposes.  </a:t>
            </a:r>
            <a:endParaRPr lang="en-US" b="0">
              <a:ea typeface="Calibri"/>
              <a:cs typeface="Calibri"/>
            </a:endParaRPr>
          </a:p>
          <a:p>
            <a:endParaRPr lang="en-US" b="0"/>
          </a:p>
          <a:p>
            <a:r>
              <a:rPr lang="en-US" b="0"/>
              <a:t>Here’s what they found:</a:t>
            </a:r>
            <a:br>
              <a:rPr lang="en-US" b="0">
                <a:cs typeface="+mn-lt"/>
              </a:rPr>
            </a:br>
            <a:r>
              <a:rPr lang="en-US"/>
              <a:t>The</a:t>
            </a:r>
            <a:r>
              <a:rPr lang="en-US" b="0"/>
              <a:t> majority of instructors </a:t>
            </a:r>
            <a:r>
              <a:rPr lang="en-US"/>
              <a:t>(65%) agree with the statement that they are</a:t>
            </a:r>
            <a:r>
              <a:rPr lang="en-US" b="0"/>
              <a:t> </a:t>
            </a:r>
            <a:r>
              <a:rPr lang="en-US"/>
              <a:t>familiar</a:t>
            </a:r>
            <a:r>
              <a:rPr lang="en-US" b="0"/>
              <a:t> with generative AI, </a:t>
            </a:r>
            <a:r>
              <a:rPr lang="en-US"/>
              <a:t>however</a:t>
            </a:r>
            <a:r>
              <a:rPr lang="en-US" b="0"/>
              <a:t> </a:t>
            </a:r>
            <a:r>
              <a:rPr lang="en-US"/>
              <a:t>the majority</a:t>
            </a:r>
            <a:r>
              <a:rPr lang="en-US" b="0"/>
              <a:t> are not confident in their abilities to use them</a:t>
            </a:r>
            <a:r>
              <a:rPr lang="en-US"/>
              <a:t>, or use them</a:t>
            </a:r>
            <a:r>
              <a:rPr lang="en-US" b="0"/>
              <a:t> for </a:t>
            </a:r>
            <a:r>
              <a:rPr lang="en-US"/>
              <a:t>pedagogical purposes</a:t>
            </a:r>
            <a:r>
              <a:rPr lang="en-US" b="0"/>
              <a:t>.  </a:t>
            </a:r>
            <a:endParaRPr lang="en-US">
              <a:ea typeface="Calibri"/>
              <a:cs typeface="Calibri"/>
            </a:endParaRPr>
          </a:p>
          <a:p>
            <a:r>
              <a:rPr lang="en-US"/>
              <a:t>They did find, though, that</a:t>
            </a:r>
            <a:r>
              <a:rPr lang="en-US" b="0"/>
              <a:t> familiarity with AI is not necessarily associated with confidence in their ability to use it or with enthusiasm for it.   </a:t>
            </a:r>
            <a:r>
              <a:rPr lang="en-US"/>
              <a:t>One thing they did find, however, is that</a:t>
            </a:r>
            <a:r>
              <a:rPr lang="en-US" b="0"/>
              <a:t> </a:t>
            </a:r>
            <a:r>
              <a:rPr lang="en-US"/>
              <a:t>both </a:t>
            </a:r>
            <a:r>
              <a:rPr lang="en-US" b="0"/>
              <a:t>familiarity and confidence are associated with younger generations of instructors.</a:t>
            </a:r>
            <a:endParaRPr lang="en-US" b="0">
              <a:ea typeface="Calibri"/>
              <a:cs typeface="Calibri"/>
            </a:endParaRPr>
          </a:p>
          <a:p>
            <a:endParaRPr lang="en-US" b="0"/>
          </a:p>
          <a:p>
            <a:endParaRPr lang="en-US"/>
          </a:p>
          <a:p>
            <a:endParaRPr lang="en-US" b="1">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8FE11CA0-8861-F0A9-6097-78720FD4012C}"/>
              </a:ext>
            </a:extLst>
          </p:cNvPr>
          <p:cNvSpPr>
            <a:spLocks noGrp="1"/>
          </p:cNvSpPr>
          <p:nvPr>
            <p:ph type="sldNum" sz="quarter" idx="5"/>
          </p:nvPr>
        </p:nvSpPr>
        <p:spPr/>
        <p:txBody>
          <a:bodyPr/>
          <a:lstStyle/>
          <a:p>
            <a:fld id="{0DB9F2CE-0623-4969-ACF6-4B854572369A}" type="slidenum">
              <a:t>6</a:t>
            </a:fld>
            <a:endParaRPr lang="en-US"/>
          </a:p>
        </p:txBody>
      </p:sp>
    </p:spTree>
    <p:extLst>
      <p:ext uri="{BB962C8B-B14F-4D97-AF65-F5344CB8AC3E}">
        <p14:creationId xmlns:p14="http://schemas.microsoft.com/office/powerpoint/2010/main" val="2198708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A7E66-8F3B-435D-4BDF-438B9A05D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7EB5D-44FF-F1E2-17D1-197F36F5B7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FF0646-014B-6FEB-A171-8F4A72CAF433}"/>
              </a:ext>
            </a:extLst>
          </p:cNvPr>
          <p:cNvSpPr>
            <a:spLocks noGrp="1"/>
          </p:cNvSpPr>
          <p:nvPr>
            <p:ph type="body" idx="1"/>
          </p:nvPr>
        </p:nvSpPr>
        <p:spPr/>
        <p:txBody>
          <a:bodyPr/>
          <a:lstStyle/>
          <a:p>
            <a:r>
              <a:rPr lang="en-US" b="1"/>
              <a:t>Ellen</a:t>
            </a:r>
            <a:endParaRPr lang="en-US"/>
          </a:p>
          <a:p>
            <a:r>
              <a:rPr lang="en-US"/>
              <a:t>More findings - 72% of instructors</a:t>
            </a:r>
            <a:r>
              <a:rPr lang="en-US" b="0"/>
              <a:t> </a:t>
            </a:r>
            <a:r>
              <a:rPr lang="en-US"/>
              <a:t>reported </a:t>
            </a:r>
            <a:r>
              <a:rPr lang="en-US" b="0"/>
              <a:t>have experimented with using generative AI as an instructional tool. </a:t>
            </a:r>
            <a:r>
              <a:rPr lang="en-US"/>
              <a:t>BUT...</a:t>
            </a:r>
            <a:endParaRPr lang="en-US">
              <a:ea typeface="Calibri"/>
              <a:cs typeface="Calibri"/>
            </a:endParaRPr>
          </a:p>
        </p:txBody>
      </p:sp>
      <p:sp>
        <p:nvSpPr>
          <p:cNvPr id="4" name="Slide Number Placeholder 3">
            <a:extLst>
              <a:ext uri="{FF2B5EF4-FFF2-40B4-BE49-F238E27FC236}">
                <a16:creationId xmlns:a16="http://schemas.microsoft.com/office/drawing/2014/main" id="{1C562AB9-249C-F5B6-2B9E-36C889D7C7BB}"/>
              </a:ext>
            </a:extLst>
          </p:cNvPr>
          <p:cNvSpPr>
            <a:spLocks noGrp="1"/>
          </p:cNvSpPr>
          <p:nvPr>
            <p:ph type="sldNum" sz="quarter" idx="5"/>
          </p:nvPr>
        </p:nvSpPr>
        <p:spPr/>
        <p:txBody>
          <a:bodyPr/>
          <a:lstStyle/>
          <a:p>
            <a:fld id="{0DB9F2CE-0623-4969-ACF6-4B854572369A}" type="slidenum">
              <a:t>7</a:t>
            </a:fld>
            <a:endParaRPr lang="en-US"/>
          </a:p>
        </p:txBody>
      </p:sp>
    </p:spTree>
    <p:extLst>
      <p:ext uri="{BB962C8B-B14F-4D97-AF65-F5344CB8AC3E}">
        <p14:creationId xmlns:p14="http://schemas.microsoft.com/office/powerpoint/2010/main" val="3440699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8C3BE-2920-A358-262A-B222925B0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A45D1-2EE9-B978-376D-FA1D53E84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218EE-9B7C-9B84-177D-55A65A41EECD}"/>
              </a:ext>
            </a:extLst>
          </p:cNvPr>
          <p:cNvSpPr>
            <a:spLocks noGrp="1"/>
          </p:cNvSpPr>
          <p:nvPr>
            <p:ph type="body" idx="1"/>
          </p:nvPr>
        </p:nvSpPr>
        <p:spPr/>
        <p:txBody>
          <a:bodyPr/>
          <a:lstStyle/>
          <a:p>
            <a:r>
              <a:rPr lang="en-US" b="1"/>
              <a:t>Ellen</a:t>
            </a:r>
            <a:endParaRPr lang="en-US"/>
          </a:p>
          <a:p>
            <a:r>
              <a:rPr lang="en-US" b="0"/>
              <a:t>However, there’s not one particular </a:t>
            </a:r>
            <a:r>
              <a:rPr lang="en-US"/>
              <a:t>use case</a:t>
            </a:r>
            <a:r>
              <a:rPr lang="en-US" b="0"/>
              <a:t> </a:t>
            </a:r>
            <a:r>
              <a:rPr lang="en-US"/>
              <a:t>for AI that is standing out.  The use that got the highest was "creating course materials" - perhaps that shows that instructors are  playing around with AI to help their workloads in these areas as a first step?</a:t>
            </a:r>
            <a:endParaRPr lang="en-US" b="0">
              <a:ea typeface="Calibri"/>
              <a:cs typeface="Calibri"/>
            </a:endParaRPr>
          </a:p>
          <a:p>
            <a:endParaRPr lang="en-US" b="0"/>
          </a:p>
          <a:p>
            <a:r>
              <a:rPr lang="en-US"/>
              <a:t>The survey indicated that in all of these kinds of areas, instructors </a:t>
            </a:r>
            <a:r>
              <a:rPr lang="en-US" b="0"/>
              <a:t>want some kind of institutional support to help them integrate generative Ai into their </a:t>
            </a:r>
            <a:r>
              <a:rPr lang="en-US"/>
              <a:t>courses - basically</a:t>
            </a:r>
            <a:r>
              <a:rPr lang="en-US" b="0"/>
              <a:t> universities need to build out services to support a range of uses for AI.</a:t>
            </a:r>
            <a:endParaRPr lang="en-US" b="0">
              <a:ea typeface="Calibri"/>
              <a:cs typeface="Calibri"/>
            </a:endParaRPr>
          </a:p>
          <a:p>
            <a:endParaRPr lang="en-US" b="0"/>
          </a:p>
          <a:p>
            <a:endParaRPr lang="en-US"/>
          </a:p>
          <a:p>
            <a:endParaRPr lang="en-US"/>
          </a:p>
          <a:p>
            <a:endParaRPr lang="en-US" b="1">
              <a:ea typeface="Calibri"/>
              <a:cs typeface="Calibri"/>
            </a:endParaRPr>
          </a:p>
        </p:txBody>
      </p:sp>
      <p:sp>
        <p:nvSpPr>
          <p:cNvPr id="4" name="Slide Number Placeholder 3">
            <a:extLst>
              <a:ext uri="{FF2B5EF4-FFF2-40B4-BE49-F238E27FC236}">
                <a16:creationId xmlns:a16="http://schemas.microsoft.com/office/drawing/2014/main" id="{517051D1-DA77-F23F-50C5-D15D58D187F5}"/>
              </a:ext>
            </a:extLst>
          </p:cNvPr>
          <p:cNvSpPr>
            <a:spLocks noGrp="1"/>
          </p:cNvSpPr>
          <p:nvPr>
            <p:ph type="sldNum" sz="quarter" idx="5"/>
          </p:nvPr>
        </p:nvSpPr>
        <p:spPr/>
        <p:txBody>
          <a:bodyPr/>
          <a:lstStyle/>
          <a:p>
            <a:fld id="{0DB9F2CE-0623-4969-ACF6-4B854572369A}" type="slidenum">
              <a:t>8</a:t>
            </a:fld>
            <a:endParaRPr lang="en-US"/>
          </a:p>
        </p:txBody>
      </p:sp>
    </p:spTree>
    <p:extLst>
      <p:ext uri="{BB962C8B-B14F-4D97-AF65-F5344CB8AC3E}">
        <p14:creationId xmlns:p14="http://schemas.microsoft.com/office/powerpoint/2010/main" val="4190770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A2871-1044-1A68-07DB-DB01FF4354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87CA45-9FE2-6659-D961-65527CA8CA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6AFBA2-07D7-9D0E-213D-64A9E5CB634F}"/>
              </a:ext>
            </a:extLst>
          </p:cNvPr>
          <p:cNvSpPr>
            <a:spLocks noGrp="1"/>
          </p:cNvSpPr>
          <p:nvPr>
            <p:ph type="body" idx="1"/>
          </p:nvPr>
        </p:nvSpPr>
        <p:spPr/>
        <p:txBody>
          <a:bodyPr/>
          <a:lstStyle/>
          <a:p>
            <a:r>
              <a:rPr lang="en-US" b="1"/>
              <a:t>Ellen</a:t>
            </a:r>
            <a:endParaRPr lang="en-US"/>
          </a:p>
          <a:p>
            <a:r>
              <a:rPr lang="en-US" b="0"/>
              <a:t>One more finding – 42% of instructors completely prohibit their students from using generative AI.</a:t>
            </a:r>
            <a:r>
              <a:rPr lang="en-US"/>
              <a:t>  I did some digging and found a survey from mid-2023 from an education consulting firm called Tyton Partners that found that in 2023, 46% of faculty did not allow generative AI at all.  So that number has crept down a bit.</a:t>
            </a:r>
            <a:endParaRPr lang="en-US">
              <a:ea typeface="Calibri"/>
              <a:cs typeface="Calibri"/>
            </a:endParaRPr>
          </a:p>
          <a:p>
            <a:endParaRPr lang="en-US">
              <a:ea typeface="Calibri"/>
              <a:cs typeface="Calibri"/>
            </a:endParaRPr>
          </a:p>
          <a:p>
            <a:endParaRPr lang="en-US">
              <a:ea typeface="Calibri"/>
              <a:cs typeface="Calibri"/>
            </a:endParaRPr>
          </a:p>
          <a:p>
            <a:r>
              <a:rPr lang="en-US">
                <a:ea typeface="Calibri"/>
                <a:cs typeface="Calibri"/>
              </a:rPr>
              <a:t>Tyton Partners study: </a:t>
            </a:r>
            <a:r>
              <a:rPr lang="en-US">
                <a:hlinkClick r:id="rId3"/>
              </a:rPr>
              <a:t>https://tytonpartners.com/app/uploads/2023/10/GenAI-IN-HIGHER-EDUCATION-FALL-2023-UPDATE-TIME-FOR-CLASS-STUDY.pdf</a:t>
            </a:r>
            <a:r>
              <a:rPr lang="en-US"/>
              <a:t> </a:t>
            </a:r>
            <a:endParaRPr lang="en-US">
              <a:ea typeface="Calibri"/>
              <a:cs typeface="Calibri"/>
            </a:endParaRPr>
          </a:p>
        </p:txBody>
      </p:sp>
      <p:sp>
        <p:nvSpPr>
          <p:cNvPr id="4" name="Slide Number Placeholder 3">
            <a:extLst>
              <a:ext uri="{FF2B5EF4-FFF2-40B4-BE49-F238E27FC236}">
                <a16:creationId xmlns:a16="http://schemas.microsoft.com/office/drawing/2014/main" id="{D40E3E9E-F162-75E1-03F2-BAE70CFB5E4F}"/>
              </a:ext>
            </a:extLst>
          </p:cNvPr>
          <p:cNvSpPr>
            <a:spLocks noGrp="1"/>
          </p:cNvSpPr>
          <p:nvPr>
            <p:ph type="sldNum" sz="quarter" idx="5"/>
          </p:nvPr>
        </p:nvSpPr>
        <p:spPr/>
        <p:txBody>
          <a:bodyPr/>
          <a:lstStyle/>
          <a:p>
            <a:fld id="{0DB9F2CE-0623-4969-ACF6-4B854572369A}" type="slidenum">
              <a:t>9</a:t>
            </a:fld>
            <a:endParaRPr lang="en-US"/>
          </a:p>
        </p:txBody>
      </p:sp>
    </p:spTree>
    <p:extLst>
      <p:ext uri="{BB962C8B-B14F-4D97-AF65-F5344CB8AC3E}">
        <p14:creationId xmlns:p14="http://schemas.microsoft.com/office/powerpoint/2010/main" val="2879786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4/18/25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8962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4/18/25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081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4/18/25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4491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Friday, April 18, 2025</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68945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Friday, April 18, 2025</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653873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Friday, April 18, 2025</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24412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Friday, April 18, 2025</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92860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Friday, April 18, 2025</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821975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Friday, April 18, 2025</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36242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Friday, April 18, 2025</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45969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Friday, April 18, 2025</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24260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4/18/25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73723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Friday, April 18, 2025</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60392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Friday, April 18, 2025</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076623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Friday, April 18, 2025</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8650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4/18/25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06363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4/18/25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1746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4/18/25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316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4/18/25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62356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4/18/25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7404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4/18/25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75492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4/18/25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6647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4/18/25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81712348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14" r:id="rId6"/>
    <p:sldLayoutId id="2147483710" r:id="rId7"/>
    <p:sldLayoutId id="2147483711" r:id="rId8"/>
    <p:sldLayoutId id="2147483712" r:id="rId9"/>
    <p:sldLayoutId id="2147483713" r:id="rId10"/>
    <p:sldLayoutId id="2147483715"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Friday, April 18, 2025</a:t>
            </a:fld>
            <a:endParaRPr lang="en-US"/>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a:p>
        </p:txBody>
      </p:sp>
    </p:spTree>
    <p:extLst>
      <p:ext uri="{BB962C8B-B14F-4D97-AF65-F5344CB8AC3E}">
        <p14:creationId xmlns:p14="http://schemas.microsoft.com/office/powerpoint/2010/main" val="877766190"/>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ft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lsevier.com/insights/attitudes-toward-ai/librarians" TargetMode="External"/><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journals.charlotte.edu/ltj/article/view/1776" TargetMode="External"/><Relationship Id="rId4" Type="http://schemas.openxmlformats.org/officeDocument/2006/relationships/hyperlink" Target="https://doi.org/10.1186/s41239-024-00490-1"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png"/><Relationship Id="rId4" Type="http://schemas.openxmlformats.org/officeDocument/2006/relationships/diagramLayout" Target="../diagrams/layout2.xml"/><Relationship Id="rId9" Type="http://schemas.openxmlformats.org/officeDocument/2006/relationships/hyperlink" Target="https://meta.decidim.org/assemblie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h5pstudio.ecampusontario.ca/content/5174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s://theresanaiforthat.com/" TargetMode="External"/><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hyperlink" Target="https://h5pstudio.ecampusontario.ca/content/5174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libguides.baylor.edu/infolit/ailiterac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tiny.cc/carli_aital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educause.edu/ecar/research-publications/2024/2024-educause-ai-landscape-study/the-future-of-ai-in-higher-educatio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r.ithaka.org/publications/generative-ai-and-postsecondary-instructional-practic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sr.ithaka.org/publications/generative-ai-and-postsecondary-instructional-practic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sr.ithaka.org/publications/generative-ai-and-postsecondary-instructional-practi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sr.ithaka.org/publications/generative-ai-and-postsecondary-instructional-practic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Picture 3">
            <a:extLst>
              <a:ext uri="{FF2B5EF4-FFF2-40B4-BE49-F238E27FC236}">
                <a16:creationId xmlns:a16="http://schemas.microsoft.com/office/drawing/2014/main" id="{0A34273F-5F0C-5C17-8C5E-EA2BE4C9F9ED}"/>
              </a:ext>
            </a:extLst>
          </p:cNvPr>
          <p:cNvPicPr>
            <a:picLocks noChangeAspect="1"/>
          </p:cNvPicPr>
          <p:nvPr/>
        </p:nvPicPr>
        <p:blipFill>
          <a:blip r:embed="rId3"/>
          <a:srcRect l="9092" t="11922" r="-7" b="11349"/>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7D064F0-6D2A-219C-C000-14ABD99E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06" y="0"/>
            <a:ext cx="4903694" cy="6858001"/>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1" y="822960"/>
            <a:ext cx="4286054" cy="3474720"/>
          </a:xfrm>
        </p:spPr>
        <p:txBody>
          <a:bodyPr anchor="b">
            <a:normAutofit/>
          </a:bodyPr>
          <a:lstStyle/>
          <a:p>
            <a:pPr algn="l"/>
            <a:r>
              <a:rPr lang="en-US" i="1">
                <a:latin typeface="Aptos"/>
              </a:rPr>
              <a:t>AI in Action: Transforming Instruction in Academic Libraries</a:t>
            </a:r>
          </a:p>
        </p:txBody>
      </p:sp>
      <p:sp>
        <p:nvSpPr>
          <p:cNvPr id="3" name="Subtitle 2"/>
          <p:cNvSpPr>
            <a:spLocks noGrp="1"/>
          </p:cNvSpPr>
          <p:nvPr>
            <p:ph type="subTitle" idx="1"/>
          </p:nvPr>
        </p:nvSpPr>
        <p:spPr>
          <a:xfrm>
            <a:off x="7620001" y="4419600"/>
            <a:ext cx="4303150" cy="2129301"/>
          </a:xfrm>
        </p:spPr>
        <p:txBody>
          <a:bodyPr vert="horz" lIns="91440" tIns="45720" rIns="91440" bIns="45720" rtlCol="0" anchor="t">
            <a:normAutofit fontScale="92500" lnSpcReduction="10000"/>
          </a:bodyPr>
          <a:lstStyle/>
          <a:p>
            <a:pPr algn="l">
              <a:lnSpc>
                <a:spcPct val="110000"/>
              </a:lnSpc>
            </a:pPr>
            <a:r>
              <a:rPr lang="en-US" sz="1900"/>
              <a:t>Amy James, Online Librarian for Education &amp; Information Literacy</a:t>
            </a:r>
            <a:br>
              <a:rPr lang="en-US" sz="1900"/>
            </a:br>
            <a:r>
              <a:rPr lang="en-US" sz="1900"/>
              <a:t>Ellen Filgo, Director of the Liaison Program</a:t>
            </a:r>
          </a:p>
          <a:p>
            <a:pPr algn="l">
              <a:lnSpc>
                <a:spcPct val="110000"/>
              </a:lnSpc>
            </a:pPr>
            <a:endParaRPr lang="en-US" sz="1900"/>
          </a:p>
          <a:p>
            <a:pPr algn="l">
              <a:lnSpc>
                <a:spcPct val="110000"/>
              </a:lnSpc>
            </a:pPr>
            <a:r>
              <a:rPr lang="en-US" sz="1900"/>
              <a:t>April 15, 2025</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FF25F0-CFB2-E8B9-8C39-2F6C005B999D}"/>
              </a:ext>
            </a:extLst>
          </p:cNvPr>
          <p:cNvSpPr txBox="1"/>
          <p:nvPr/>
        </p:nvSpPr>
        <p:spPr>
          <a:xfrm>
            <a:off x="0" y="6265660"/>
            <a:ext cx="1100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t>Elsevier Attitudes to AI Report: Librarian Key Findings</a:t>
            </a:r>
          </a:p>
          <a:p>
            <a:r>
              <a:rPr lang="en-US" sz="1200">
                <a:ea typeface="+mn-lt"/>
                <a:cs typeface="+mn-lt"/>
                <a:hlinkClick r:id="rId3"/>
              </a:rPr>
              <a:t>https://www.elsevier.com/insights/attitudes-toward-ai/librarians</a:t>
            </a:r>
            <a:r>
              <a:rPr lang="en-US" sz="1200">
                <a:ea typeface="+mn-lt"/>
                <a:cs typeface="+mn-lt"/>
              </a:rPr>
              <a:t> </a:t>
            </a:r>
            <a:endParaRPr lang="en-US">
              <a:ea typeface="+mn-lt"/>
              <a:cs typeface="+mn-lt"/>
            </a:endParaRPr>
          </a:p>
        </p:txBody>
      </p:sp>
      <p:pic>
        <p:nvPicPr>
          <p:cNvPr id="8" name="Picture 7" descr="A screenshot of a graph&#10;&#10;AI-generated content may be incorrect.">
            <a:extLst>
              <a:ext uri="{FF2B5EF4-FFF2-40B4-BE49-F238E27FC236}">
                <a16:creationId xmlns:a16="http://schemas.microsoft.com/office/drawing/2014/main" id="{2512A054-CC91-768F-9EEF-E092BED826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8902" y="350670"/>
            <a:ext cx="3181142" cy="2889643"/>
          </a:xfrm>
          <a:prstGeom prst="rect">
            <a:avLst/>
          </a:prstGeom>
          <a:ln>
            <a:solidFill>
              <a:schemeClr val="tx1"/>
            </a:solidFill>
          </a:ln>
        </p:spPr>
      </p:pic>
      <p:pic>
        <p:nvPicPr>
          <p:cNvPr id="10" name="Picture 9" descr="A white background with red and black text&#10;&#10;AI-generated content may be incorrect.">
            <a:extLst>
              <a:ext uri="{FF2B5EF4-FFF2-40B4-BE49-F238E27FC236}">
                <a16:creationId xmlns:a16="http://schemas.microsoft.com/office/drawing/2014/main" id="{C3B4FD0F-60A1-3ABD-B944-D10E2E59A9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0115" y="3619500"/>
            <a:ext cx="3183121" cy="2144232"/>
          </a:xfrm>
          <a:prstGeom prst="rect">
            <a:avLst/>
          </a:prstGeom>
          <a:ln>
            <a:solidFill>
              <a:schemeClr val="tx1"/>
            </a:solidFill>
          </a:ln>
        </p:spPr>
      </p:pic>
      <p:pic>
        <p:nvPicPr>
          <p:cNvPr id="2" name="Content Placeholder 3" descr="A qr code with a paper crane&#10;&#10;AI-generated content may be incorrect.">
            <a:extLst>
              <a:ext uri="{FF2B5EF4-FFF2-40B4-BE49-F238E27FC236}">
                <a16:creationId xmlns:a16="http://schemas.microsoft.com/office/drawing/2014/main" id="{0799AC14-9B39-00DD-6C32-11C7DE3D91E4}"/>
              </a:ext>
            </a:extLst>
          </p:cNvPr>
          <p:cNvPicPr>
            <a:picLocks noChangeAspect="1"/>
          </p:cNvPicPr>
          <p:nvPr/>
        </p:nvPicPr>
        <p:blipFill>
          <a:blip r:embed="rId6"/>
          <a:stretch>
            <a:fillRect/>
          </a:stretch>
        </p:blipFill>
        <p:spPr>
          <a:xfrm>
            <a:off x="10906069" y="5572069"/>
            <a:ext cx="1285931" cy="1285931"/>
          </a:xfrm>
          <a:prstGeom prst="rect">
            <a:avLst/>
          </a:prstGeom>
          <a:ln>
            <a:noFill/>
          </a:ln>
          <a:effectLst>
            <a:outerShdw blurRad="190500" algn="tl" rotWithShape="0">
              <a:srgbClr val="000000">
                <a:alpha val="70000"/>
              </a:srgbClr>
            </a:outerShdw>
          </a:effectLst>
        </p:spPr>
      </p:pic>
      <p:pic>
        <p:nvPicPr>
          <p:cNvPr id="3" name="Picture 2" descr="A diagram of a diagram&#10;&#10;AI-generated content may be incorrect.">
            <a:extLst>
              <a:ext uri="{FF2B5EF4-FFF2-40B4-BE49-F238E27FC236}">
                <a16:creationId xmlns:a16="http://schemas.microsoft.com/office/drawing/2014/main" id="{012D0E41-537F-F7F0-D122-F7D15BC6C236}"/>
              </a:ext>
            </a:extLst>
          </p:cNvPr>
          <p:cNvPicPr>
            <a:picLocks noChangeAspect="1"/>
          </p:cNvPicPr>
          <p:nvPr/>
        </p:nvPicPr>
        <p:blipFill>
          <a:blip r:embed="rId7"/>
          <a:stretch>
            <a:fillRect/>
          </a:stretch>
        </p:blipFill>
        <p:spPr>
          <a:xfrm>
            <a:off x="287522" y="1125723"/>
            <a:ext cx="5919677" cy="3800254"/>
          </a:xfrm>
          <a:prstGeom prst="rect">
            <a:avLst/>
          </a:prstGeom>
          <a:ln>
            <a:solidFill>
              <a:schemeClr val="tx1"/>
            </a:solidFill>
          </a:ln>
        </p:spPr>
      </p:pic>
    </p:spTree>
    <p:extLst>
      <p:ext uri="{BB962C8B-B14F-4D97-AF65-F5344CB8AC3E}">
        <p14:creationId xmlns:p14="http://schemas.microsoft.com/office/powerpoint/2010/main" val="1432699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2EBB-8ED6-5B6B-18B9-ED61A0988720}"/>
              </a:ext>
            </a:extLst>
          </p:cNvPr>
          <p:cNvSpPr>
            <a:spLocks noGrp="1"/>
          </p:cNvSpPr>
          <p:nvPr>
            <p:ph type="title"/>
          </p:nvPr>
        </p:nvSpPr>
        <p:spPr/>
        <p:txBody>
          <a:bodyPr/>
          <a:lstStyle/>
          <a:p>
            <a:r>
              <a:rPr lang="en-US"/>
              <a:t>AI in Library Instruction: Trends</a:t>
            </a:r>
          </a:p>
        </p:txBody>
      </p:sp>
      <p:sp>
        <p:nvSpPr>
          <p:cNvPr id="5" name="TextBox 4">
            <a:extLst>
              <a:ext uri="{FF2B5EF4-FFF2-40B4-BE49-F238E27FC236}">
                <a16:creationId xmlns:a16="http://schemas.microsoft.com/office/drawing/2014/main" id="{40E82FE5-C85F-C09A-D1B6-9BA00486D09C}"/>
              </a:ext>
            </a:extLst>
          </p:cNvPr>
          <p:cNvSpPr txBox="1"/>
          <p:nvPr/>
        </p:nvSpPr>
        <p:spPr>
          <a:xfrm>
            <a:off x="8364942" y="1942453"/>
            <a:ext cx="355685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Forthcoming from ACRL:</a:t>
            </a:r>
          </a:p>
          <a:p>
            <a:r>
              <a:rPr lang="en-US" sz="1600" i="1"/>
              <a:t>AI and Library Instruction Cookbook</a:t>
            </a:r>
          </a:p>
        </p:txBody>
      </p:sp>
      <p:pic>
        <p:nvPicPr>
          <p:cNvPr id="3" name="Content Placeholder 3" descr="A qr code with a paper crane&#10;&#10;AI-generated content may be incorrect.">
            <a:extLst>
              <a:ext uri="{FF2B5EF4-FFF2-40B4-BE49-F238E27FC236}">
                <a16:creationId xmlns:a16="http://schemas.microsoft.com/office/drawing/2014/main" id="{221A435A-B2E4-FC1F-B407-73B052C0CF02}"/>
              </a:ext>
            </a:extLst>
          </p:cNvPr>
          <p:cNvPicPr>
            <a:picLocks noChangeAspect="1"/>
          </p:cNvPicPr>
          <p:nvPr/>
        </p:nvPicPr>
        <p:blipFill>
          <a:blip r:embed="rId3"/>
          <a:stretch>
            <a:fillRect/>
          </a:stretch>
        </p:blipFill>
        <p:spPr>
          <a:xfrm>
            <a:off x="10906069" y="5572069"/>
            <a:ext cx="1285931" cy="1285931"/>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16478E47-2E0A-7FC3-411D-B644F267E5DD}"/>
              </a:ext>
            </a:extLst>
          </p:cNvPr>
          <p:cNvPicPr>
            <a:picLocks noChangeAspect="1"/>
          </p:cNvPicPr>
          <p:nvPr/>
        </p:nvPicPr>
        <p:blipFill>
          <a:blip r:embed="rId4"/>
          <a:stretch>
            <a:fillRect/>
          </a:stretch>
        </p:blipFill>
        <p:spPr>
          <a:xfrm>
            <a:off x="938752" y="1523910"/>
            <a:ext cx="7338385" cy="4227123"/>
          </a:xfrm>
          <a:prstGeom prst="rect">
            <a:avLst/>
          </a:prstGeom>
        </p:spPr>
      </p:pic>
    </p:spTree>
    <p:extLst>
      <p:ext uri="{BB962C8B-B14F-4D97-AF65-F5344CB8AC3E}">
        <p14:creationId xmlns:p14="http://schemas.microsoft.com/office/powerpoint/2010/main" val="1397342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452FC7-F66F-01F1-1265-8D1F2FCC82E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10135D4-D3A1-4556-B91B-4A12069D4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ook on top of a stack of books with floating letters and numbers above it.">
            <a:extLst>
              <a:ext uri="{FF2B5EF4-FFF2-40B4-BE49-F238E27FC236}">
                <a16:creationId xmlns:a16="http://schemas.microsoft.com/office/drawing/2014/main" id="{FC936AE2-AC72-77B3-B36E-83C86488488B}"/>
              </a:ext>
              <a:ext uri="{C183D7F6-B498-43B3-948B-1728B52AA6E4}">
                <adec:decorative xmlns:adec="http://schemas.microsoft.com/office/drawing/2017/decorative" val="0"/>
              </a:ext>
            </a:extLst>
          </p:cNvPr>
          <p:cNvPicPr>
            <a:picLocks noChangeAspect="1"/>
          </p:cNvPicPr>
          <p:nvPr/>
        </p:nvPicPr>
        <p:blipFill>
          <a:blip r:embed="rId3"/>
          <a:srcRect r="6250" b="6250"/>
          <a:stretch/>
        </p:blipFill>
        <p:spPr>
          <a:xfrm>
            <a:off x="20" y="-1"/>
            <a:ext cx="12191980" cy="6858001"/>
          </a:xfrm>
          <a:prstGeom prst="rect">
            <a:avLst/>
          </a:prstGeom>
        </p:spPr>
      </p:pic>
      <p:sp>
        <p:nvSpPr>
          <p:cNvPr id="14" name="Rectangle 13">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2015" y="-752015"/>
            <a:ext cx="6858000" cy="8362030"/>
          </a:xfrm>
          <a:prstGeom prst="rect">
            <a:avLst/>
          </a:prstGeom>
          <a:gradFill>
            <a:gsLst>
              <a:gs pos="0">
                <a:srgbClr val="000000">
                  <a:alpha val="0"/>
                </a:srgbClr>
              </a:gs>
              <a:gs pos="55000">
                <a:srgbClr val="000000">
                  <a:alpha val="50000"/>
                </a:srgbClr>
              </a:gs>
              <a:gs pos="100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F14D34-12CB-C370-0DDD-63BE257C0F3D}"/>
              </a:ext>
            </a:extLst>
          </p:cNvPr>
          <p:cNvSpPr>
            <a:spLocks noGrp="1"/>
          </p:cNvSpPr>
          <p:nvPr>
            <p:ph type="title"/>
          </p:nvPr>
        </p:nvSpPr>
        <p:spPr>
          <a:xfrm>
            <a:off x="626918" y="3429000"/>
            <a:ext cx="4506064" cy="1888742"/>
          </a:xfrm>
        </p:spPr>
        <p:txBody>
          <a:bodyPr vert="horz" lIns="91440" tIns="45720" rIns="91440" bIns="45720" rtlCol="0" anchor="b">
            <a:normAutofit/>
          </a:bodyPr>
          <a:lstStyle/>
          <a:p>
            <a:r>
              <a:rPr lang="en-US" sz="4000">
                <a:solidFill>
                  <a:srgbClr val="FFFFFF"/>
                </a:solidFill>
              </a:rPr>
              <a:t>AI in Library Instruction: Trends</a:t>
            </a:r>
          </a:p>
        </p:txBody>
      </p:sp>
      <p:sp>
        <p:nvSpPr>
          <p:cNvPr id="6" name="Content Placeholder 5">
            <a:extLst>
              <a:ext uri="{FF2B5EF4-FFF2-40B4-BE49-F238E27FC236}">
                <a16:creationId xmlns:a16="http://schemas.microsoft.com/office/drawing/2014/main" id="{8C22FB03-DBD3-70C1-17C8-9FDB6BBA5EE7}"/>
              </a:ext>
            </a:extLst>
          </p:cNvPr>
          <p:cNvSpPr>
            <a:spLocks noGrp="1"/>
          </p:cNvSpPr>
          <p:nvPr>
            <p:ph idx="1"/>
          </p:nvPr>
        </p:nvSpPr>
        <p:spPr>
          <a:xfrm>
            <a:off x="626916" y="5428229"/>
            <a:ext cx="4506066" cy="899643"/>
          </a:xfrm>
        </p:spPr>
        <p:txBody>
          <a:bodyPr vert="horz" lIns="91440" tIns="45720" rIns="91440" bIns="45720" rtlCol="0">
            <a:normAutofit/>
          </a:bodyPr>
          <a:lstStyle/>
          <a:p>
            <a:pPr marL="0" indent="0">
              <a:buNone/>
            </a:pPr>
            <a:r>
              <a:rPr lang="en-US" sz="1800">
                <a:solidFill>
                  <a:srgbClr val="FFFFFF"/>
                </a:solidFill>
              </a:rPr>
              <a:t>Book Sneak Peek!</a:t>
            </a:r>
          </a:p>
        </p:txBody>
      </p:sp>
      <p:pic>
        <p:nvPicPr>
          <p:cNvPr id="3" name="Content Placeholder 3" descr="A qr code with a paper crane&#10;&#10;AI-generated content may be incorrect.">
            <a:extLst>
              <a:ext uri="{FF2B5EF4-FFF2-40B4-BE49-F238E27FC236}">
                <a16:creationId xmlns:a16="http://schemas.microsoft.com/office/drawing/2014/main" id="{FC9392A8-2440-838C-933D-5C7D07A03D39}"/>
              </a:ext>
            </a:extLst>
          </p:cNvPr>
          <p:cNvPicPr>
            <a:picLocks noChangeAspect="1"/>
          </p:cNvPicPr>
          <p:nvPr/>
        </p:nvPicPr>
        <p:blipFill>
          <a:blip r:embed="rId4"/>
          <a:stretch>
            <a:fillRect/>
          </a:stretch>
        </p:blipFill>
        <p:spPr>
          <a:xfrm>
            <a:off x="10906069" y="5572069"/>
            <a:ext cx="1285931" cy="12859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0711208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23B85F9-9CA8-2B5F-4522-0B5D742E7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E486C9-CAA8-7D8C-D93C-ADFB3A807300}"/>
              </a:ext>
            </a:extLst>
          </p:cNvPr>
          <p:cNvSpPr>
            <a:spLocks noGrp="1"/>
          </p:cNvSpPr>
          <p:nvPr>
            <p:ph type="title"/>
          </p:nvPr>
        </p:nvSpPr>
        <p:spPr>
          <a:xfrm>
            <a:off x="6582720" y="1293963"/>
            <a:ext cx="4998300" cy="2459052"/>
          </a:xfrm>
        </p:spPr>
        <p:txBody>
          <a:bodyPr vert="horz" lIns="91440" tIns="45720" rIns="91440" bIns="45720" rtlCol="0" anchor="b">
            <a:normAutofit/>
          </a:bodyPr>
          <a:lstStyle/>
          <a:p>
            <a:r>
              <a:rPr lang="en-US" sz="4400"/>
              <a:t>What are you doing with AI currently?</a:t>
            </a:r>
          </a:p>
        </p:txBody>
      </p:sp>
      <p:pic>
        <p:nvPicPr>
          <p:cNvPr id="7" name="Graphic 6" descr="Open quotation mark with solid fill">
            <a:extLst>
              <a:ext uri="{FF2B5EF4-FFF2-40B4-BE49-F238E27FC236}">
                <a16:creationId xmlns:a16="http://schemas.microsoft.com/office/drawing/2014/main" id="{D184FCEE-4444-6564-37F4-525BA7C88C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638" y="719282"/>
            <a:ext cx="5310996" cy="5310996"/>
          </a:xfrm>
          <a:prstGeom prst="rect">
            <a:avLst/>
          </a:prstGeom>
        </p:spPr>
      </p:pic>
      <p:pic>
        <p:nvPicPr>
          <p:cNvPr id="4" name="Content Placeholder 3" descr="A qr code with a paper crane&#10;&#10;AI-generated content may be incorrect.">
            <a:extLst>
              <a:ext uri="{FF2B5EF4-FFF2-40B4-BE49-F238E27FC236}">
                <a16:creationId xmlns:a16="http://schemas.microsoft.com/office/drawing/2014/main" id="{5F280167-0F9F-9B27-C2C5-9899601449A6}"/>
              </a:ext>
            </a:extLst>
          </p:cNvPr>
          <p:cNvPicPr>
            <a:picLocks noChangeAspect="1"/>
          </p:cNvPicPr>
          <p:nvPr/>
        </p:nvPicPr>
        <p:blipFill>
          <a:blip r:embed="rId5"/>
          <a:stretch>
            <a:fillRect/>
          </a:stretch>
        </p:blipFill>
        <p:spPr>
          <a:xfrm>
            <a:off x="10906069" y="5572069"/>
            <a:ext cx="1285931" cy="12859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52740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6FAF-6700-EF5E-96C2-2A0B07F2C717}"/>
              </a:ext>
            </a:extLst>
          </p:cNvPr>
          <p:cNvSpPr>
            <a:spLocks noGrp="1"/>
          </p:cNvSpPr>
          <p:nvPr>
            <p:ph type="title"/>
          </p:nvPr>
        </p:nvSpPr>
        <p:spPr/>
        <p:txBody>
          <a:bodyPr/>
          <a:lstStyle/>
          <a:p>
            <a:pPr algn="r"/>
            <a:r>
              <a:rPr lang="en-US"/>
              <a:t>AI Tools in Library Instruction</a:t>
            </a:r>
          </a:p>
        </p:txBody>
      </p:sp>
      <p:pic>
        <p:nvPicPr>
          <p:cNvPr id="5" name="Picture 4" descr="A screenshot of a graph&#10;&#10;AI-generated content may be incorrect.">
            <a:extLst>
              <a:ext uri="{FF2B5EF4-FFF2-40B4-BE49-F238E27FC236}">
                <a16:creationId xmlns:a16="http://schemas.microsoft.com/office/drawing/2014/main" id="{093B476E-94A6-5830-9A5E-1C98EF2B5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13" y="341479"/>
            <a:ext cx="2514229" cy="6363787"/>
          </a:xfrm>
          <a:prstGeom prst="rect">
            <a:avLst/>
          </a:prstGeom>
        </p:spPr>
      </p:pic>
      <p:pic>
        <p:nvPicPr>
          <p:cNvPr id="4" name="Content Placeholder 3" descr="A qr code with a paper crane&#10;&#10;AI-generated content may be incorrect.">
            <a:extLst>
              <a:ext uri="{FF2B5EF4-FFF2-40B4-BE49-F238E27FC236}">
                <a16:creationId xmlns:a16="http://schemas.microsoft.com/office/drawing/2014/main" id="{934864AD-AAEB-3887-DD69-F5D16A088B73}"/>
              </a:ext>
            </a:extLst>
          </p:cNvPr>
          <p:cNvPicPr>
            <a:picLocks noChangeAspect="1"/>
          </p:cNvPicPr>
          <p:nvPr/>
        </p:nvPicPr>
        <p:blipFill>
          <a:blip r:embed="rId4"/>
          <a:stretch>
            <a:fillRect/>
          </a:stretch>
        </p:blipFill>
        <p:spPr>
          <a:xfrm>
            <a:off x="10906069" y="5572069"/>
            <a:ext cx="1285931" cy="1285931"/>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B5F387D6-5E96-9A3D-5368-004E9ACDAFD0}"/>
              </a:ext>
            </a:extLst>
          </p:cNvPr>
          <p:cNvSpPr txBox="1"/>
          <p:nvPr/>
        </p:nvSpPr>
        <p:spPr>
          <a:xfrm>
            <a:off x="4691742" y="1828799"/>
            <a:ext cx="54864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Institutional Purchases:</a:t>
            </a:r>
          </a:p>
          <a:p>
            <a:r>
              <a:rPr lang="en-US"/>
              <a:t>Scopus AI</a:t>
            </a:r>
          </a:p>
          <a:p>
            <a:r>
              <a:rPr lang="en-US"/>
              <a:t>Primo Research Assistant</a:t>
            </a:r>
          </a:p>
          <a:p>
            <a:r>
              <a:rPr lang="en-US"/>
              <a:t>Microsoft Copilot</a:t>
            </a:r>
          </a:p>
          <a:p>
            <a:r>
              <a:rPr lang="en-US"/>
              <a:t>Box AI/Box Hubs</a:t>
            </a:r>
          </a:p>
          <a:p>
            <a:endParaRPr lang="en-US"/>
          </a:p>
          <a:p>
            <a:r>
              <a:rPr lang="en-US" b="1"/>
              <a:t>Tools we tend to teach:</a:t>
            </a:r>
          </a:p>
          <a:p>
            <a:r>
              <a:rPr lang="en-US"/>
              <a:t>Scopus AI</a:t>
            </a:r>
          </a:p>
          <a:p>
            <a:r>
              <a:rPr lang="en-US"/>
              <a:t>Elicit.com</a:t>
            </a:r>
          </a:p>
        </p:txBody>
      </p:sp>
    </p:spTree>
    <p:extLst>
      <p:ext uri="{BB962C8B-B14F-4D97-AF65-F5344CB8AC3E}">
        <p14:creationId xmlns:p14="http://schemas.microsoft.com/office/powerpoint/2010/main" val="1533532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60F9FF9-E342-7F93-2361-76EA9EBB07AE}"/>
              </a:ext>
              <a:ext uri="{C183D7F6-B498-43B3-948B-1728B52AA6E4}">
                <adec:decorative xmlns:adec="http://schemas.microsoft.com/office/drawing/2017/decorative" val="1"/>
              </a:ext>
            </a:extLst>
          </p:cNvPr>
          <p:cNvPicPr>
            <a:picLocks noChangeAspect="1"/>
          </p:cNvPicPr>
          <p:nvPr/>
        </p:nvPicPr>
        <p:blipFill>
          <a:blip r:embed="rId3"/>
          <a:srcRect l="27319" r="27319"/>
          <a:stretch/>
        </p:blipFill>
        <p:spPr>
          <a:xfrm>
            <a:off x="7775526" y="10"/>
            <a:ext cx="4416474" cy="6857990"/>
          </a:xfrm>
          <a:prstGeom prst="rect">
            <a:avLst/>
          </a:prstGeom>
        </p:spPr>
      </p:pic>
      <p:sp>
        <p:nvSpPr>
          <p:cNvPr id="2" name="Title 1">
            <a:extLst>
              <a:ext uri="{FF2B5EF4-FFF2-40B4-BE49-F238E27FC236}">
                <a16:creationId xmlns:a16="http://schemas.microsoft.com/office/drawing/2014/main" id="{A8BCC0CC-8AEA-66A3-F2AB-B8DAD3F813A0}"/>
              </a:ext>
            </a:extLst>
          </p:cNvPr>
          <p:cNvSpPr>
            <a:spLocks noGrp="1"/>
          </p:cNvSpPr>
          <p:nvPr>
            <p:ph type="title"/>
          </p:nvPr>
        </p:nvSpPr>
        <p:spPr>
          <a:xfrm>
            <a:off x="612648" y="398792"/>
            <a:ext cx="6035040" cy="1529932"/>
          </a:xfrm>
        </p:spPr>
        <p:txBody>
          <a:bodyPr anchor="b">
            <a:normAutofit/>
          </a:bodyPr>
          <a:lstStyle/>
          <a:p>
            <a:r>
              <a:rPr lang="en-US"/>
              <a:t>Overcoming Barriers: Faculty Integration</a:t>
            </a:r>
          </a:p>
        </p:txBody>
      </p:sp>
      <p:sp>
        <p:nvSpPr>
          <p:cNvPr id="3" name="Content Placeholder 2">
            <a:extLst>
              <a:ext uri="{FF2B5EF4-FFF2-40B4-BE49-F238E27FC236}">
                <a16:creationId xmlns:a16="http://schemas.microsoft.com/office/drawing/2014/main" id="{BFAB1F58-B232-7989-FCE2-3B2F820EAB3E}"/>
              </a:ext>
            </a:extLst>
          </p:cNvPr>
          <p:cNvSpPr>
            <a:spLocks noGrp="1"/>
          </p:cNvSpPr>
          <p:nvPr>
            <p:ph idx="1"/>
          </p:nvPr>
        </p:nvSpPr>
        <p:spPr>
          <a:xfrm>
            <a:off x="612648" y="2164002"/>
            <a:ext cx="6914270" cy="4145358"/>
          </a:xfrm>
        </p:spPr>
        <p:txBody>
          <a:bodyPr vert="horz" lIns="91440" tIns="45720" rIns="91440" bIns="45720" rtlCol="0">
            <a:normAutofit/>
          </a:bodyPr>
          <a:lstStyle/>
          <a:p>
            <a:r>
              <a:rPr lang="en-US" sz="1700"/>
              <a:t>Two recent studies to explore:</a:t>
            </a:r>
          </a:p>
          <a:p>
            <a:pPr lvl="1">
              <a:buFont typeface="Courier New" panose="020B0604020202020204" pitchFamily="34" charset="0"/>
              <a:buChar char="o"/>
            </a:pPr>
            <a:r>
              <a:rPr lang="en-US" sz="1700">
                <a:latin typeface="Times New Roman"/>
                <a:cs typeface="Times New Roman"/>
              </a:rPr>
              <a:t>Mah, D.-K., &amp; </a:t>
            </a:r>
            <a:r>
              <a:rPr lang="en-US" sz="1700" err="1">
                <a:latin typeface="Times New Roman"/>
                <a:cs typeface="Times New Roman"/>
              </a:rPr>
              <a:t>Groß</a:t>
            </a:r>
            <a:r>
              <a:rPr lang="en-US" sz="1700">
                <a:latin typeface="Times New Roman"/>
                <a:cs typeface="Times New Roman"/>
              </a:rPr>
              <a:t>, N. (2024). Artificial intelligence in higher education: Exploring faculty use, self-efficacy, distinct profiles, and professional development needs. </a:t>
            </a:r>
            <a:r>
              <a:rPr lang="en-US" sz="1700" i="1">
                <a:latin typeface="Times New Roman"/>
                <a:cs typeface="Times New Roman"/>
              </a:rPr>
              <a:t>International Journal of Educational Technology in Higher Education</a:t>
            </a:r>
            <a:r>
              <a:rPr lang="en-US" sz="1700">
                <a:latin typeface="Times New Roman"/>
                <a:cs typeface="Times New Roman"/>
              </a:rPr>
              <a:t>, </a:t>
            </a:r>
            <a:r>
              <a:rPr lang="en-US" sz="1700" i="1">
                <a:latin typeface="Times New Roman"/>
                <a:cs typeface="Times New Roman"/>
              </a:rPr>
              <a:t>21</a:t>
            </a:r>
            <a:r>
              <a:rPr lang="en-US" sz="1700">
                <a:latin typeface="Times New Roman"/>
                <a:cs typeface="Times New Roman"/>
              </a:rPr>
              <a:t>(1), 58. </a:t>
            </a:r>
            <a:r>
              <a:rPr lang="en-US" sz="1700">
                <a:latin typeface="Times New Roman"/>
                <a:cs typeface="Times New Roman"/>
                <a:hlinkClick r:id="rId4"/>
              </a:rPr>
              <a:t>https://doi.org/10.1186/s41239-024-00490-1</a:t>
            </a:r>
            <a:endParaRPr lang="en-US" sz="1700">
              <a:latin typeface="Neue Haas Grotesk Text Pro"/>
              <a:cs typeface="Times New Roman"/>
            </a:endParaRPr>
          </a:p>
          <a:p>
            <a:pPr lvl="1">
              <a:buFont typeface="Courier New" panose="020B0604020202020204" pitchFamily="34" charset="0"/>
              <a:buChar char="o"/>
            </a:pPr>
            <a:r>
              <a:rPr lang="en-US" sz="1700">
                <a:latin typeface="Times New Roman"/>
                <a:cs typeface="Times New Roman"/>
              </a:rPr>
              <a:t>Richardson, E., Gordon, J., Conklin, S., Barreto, D., &amp; Ginnetti, R. (2024). Artificial Intelligence in Higher Education: Faculty Perceptions of Integration and Other Considerations. </a:t>
            </a:r>
            <a:r>
              <a:rPr lang="en-US" sz="1700" i="1">
                <a:latin typeface="Times New Roman"/>
                <a:cs typeface="Times New Roman"/>
              </a:rPr>
              <a:t>UNC System Learning and Technology Journal</a:t>
            </a:r>
            <a:r>
              <a:rPr lang="en-US" sz="1700">
                <a:latin typeface="Times New Roman"/>
                <a:cs typeface="Times New Roman"/>
              </a:rPr>
              <a:t>, </a:t>
            </a:r>
            <a:r>
              <a:rPr lang="en-US" sz="1700" i="1">
                <a:latin typeface="Times New Roman"/>
                <a:cs typeface="Times New Roman"/>
              </a:rPr>
              <a:t>2</a:t>
            </a:r>
            <a:r>
              <a:rPr lang="en-US" sz="1700">
                <a:latin typeface="Times New Roman"/>
                <a:cs typeface="Times New Roman"/>
              </a:rPr>
              <a:t>(1), Article 1. </a:t>
            </a:r>
            <a:r>
              <a:rPr lang="en-US" sz="1700">
                <a:latin typeface="Times New Roman"/>
                <a:cs typeface="Times New Roman"/>
                <a:hlinkClick r:id="rId5"/>
              </a:rPr>
              <a:t>https://journals.charlotte.edu/ltj/article/view/1776</a:t>
            </a:r>
            <a:endParaRPr lang="en-US" sz="1700"/>
          </a:p>
          <a:p>
            <a:pPr marL="228600" lvl="1" indent="0">
              <a:buNone/>
            </a:pPr>
            <a:endParaRPr lang="en-US" sz="1700"/>
          </a:p>
        </p:txBody>
      </p:sp>
      <p:sp>
        <p:nvSpPr>
          <p:cNvPr id="4" name="TextBox 3">
            <a:extLst>
              <a:ext uri="{FF2B5EF4-FFF2-40B4-BE49-F238E27FC236}">
                <a16:creationId xmlns:a16="http://schemas.microsoft.com/office/drawing/2014/main" id="{A1DD6775-761B-3108-57BF-AB103005CDCC}"/>
              </a:ext>
            </a:extLst>
          </p:cNvPr>
          <p:cNvSpPr txBox="1"/>
          <p:nvPr/>
        </p:nvSpPr>
        <p:spPr>
          <a:xfrm>
            <a:off x="7791061" y="6527321"/>
            <a:ext cx="4587845" cy="331877"/>
          </a:xfrm>
          <a:prstGeom prst="rect">
            <a:avLst/>
          </a:prstGeom>
        </p:spPr>
        <p:txBody>
          <a:bodyPr>
            <a:normAutofit fontScale="70000" lnSpcReduction="20000"/>
          </a:bodyPr>
          <a:lstStyle/>
          <a:p>
            <a:r>
              <a:rPr lang="en-US"/>
              <a:t>ThePhoto by PhotoAuthor is licensed under CCYYSA.</a:t>
            </a:r>
          </a:p>
        </p:txBody>
      </p:sp>
      <p:pic>
        <p:nvPicPr>
          <p:cNvPr id="6" name="Content Placeholder 3" descr="A qr code with a paper crane&#10;&#10;AI-generated content may be incorrect.">
            <a:extLst>
              <a:ext uri="{FF2B5EF4-FFF2-40B4-BE49-F238E27FC236}">
                <a16:creationId xmlns:a16="http://schemas.microsoft.com/office/drawing/2014/main" id="{D02D0A39-AB3C-61B3-76A2-5848138B9EEE}"/>
              </a:ext>
            </a:extLst>
          </p:cNvPr>
          <p:cNvPicPr>
            <a:picLocks noChangeAspect="1"/>
          </p:cNvPicPr>
          <p:nvPr/>
        </p:nvPicPr>
        <p:blipFill>
          <a:blip r:embed="rId6"/>
          <a:stretch>
            <a:fillRect/>
          </a:stretch>
        </p:blipFill>
        <p:spPr>
          <a:xfrm>
            <a:off x="10906069" y="5572069"/>
            <a:ext cx="1285931" cy="12859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023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25FE-54FB-D523-D41F-24AE0D5E0368}"/>
              </a:ext>
            </a:extLst>
          </p:cNvPr>
          <p:cNvSpPr>
            <a:spLocks noGrp="1"/>
          </p:cNvSpPr>
          <p:nvPr>
            <p:ph type="title"/>
          </p:nvPr>
        </p:nvSpPr>
        <p:spPr/>
        <p:txBody>
          <a:bodyPr/>
          <a:lstStyle/>
          <a:p>
            <a:r>
              <a:rPr lang="en-US"/>
              <a:t>Faculty Training</a:t>
            </a:r>
          </a:p>
        </p:txBody>
      </p:sp>
      <p:graphicFrame>
        <p:nvGraphicFramePr>
          <p:cNvPr id="146" name="Content Placeholder 2">
            <a:extLst>
              <a:ext uri="{FF2B5EF4-FFF2-40B4-BE49-F238E27FC236}">
                <a16:creationId xmlns:a16="http://schemas.microsoft.com/office/drawing/2014/main" id="{60B8173E-4AF2-4829-01AE-FC86C70E7922}"/>
              </a:ext>
            </a:extLst>
          </p:cNvPr>
          <p:cNvGraphicFramePr>
            <a:graphicFrameLocks noGrp="1"/>
          </p:cNvGraphicFramePr>
          <p:nvPr>
            <p:ph idx="1"/>
            <p:extLst>
              <p:ext uri="{D42A27DB-BD31-4B8C-83A1-F6EECF244321}">
                <p14:modId xmlns:p14="http://schemas.microsoft.com/office/powerpoint/2010/main" val="600641259"/>
              </p:ext>
            </p:extLst>
          </p:nvPr>
        </p:nvGraphicFramePr>
        <p:xfrm>
          <a:off x="497460" y="1336146"/>
          <a:ext cx="4918601" cy="4751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 name="Picture 142" descr="A group of people sitting in chairs in a room while watching something on a screen.">
            <a:extLst>
              <a:ext uri="{FF2B5EF4-FFF2-40B4-BE49-F238E27FC236}">
                <a16:creationId xmlns:a16="http://schemas.microsoft.com/office/drawing/2014/main" id="{5760799D-4193-EA9A-5CEC-612744C12747}"/>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5578414" y="1336146"/>
            <a:ext cx="6613585" cy="4185709"/>
          </a:xfrm>
          <a:prstGeom prst="rect">
            <a:avLst/>
          </a:prstGeom>
          <a:ln>
            <a:noFill/>
          </a:ln>
          <a:effectLst>
            <a:outerShdw blurRad="190500" algn="tl" rotWithShape="0">
              <a:srgbClr val="000000">
                <a:alpha val="70000"/>
              </a:srgbClr>
            </a:outerShdw>
          </a:effectLst>
        </p:spPr>
      </p:pic>
      <p:sp>
        <p:nvSpPr>
          <p:cNvPr id="144" name="TextBox 143">
            <a:extLst>
              <a:ext uri="{FF2B5EF4-FFF2-40B4-BE49-F238E27FC236}">
                <a16:creationId xmlns:a16="http://schemas.microsoft.com/office/drawing/2014/main" id="{8555D4EB-7883-24B4-E45B-D8B0A0B2A36D}"/>
              </a:ext>
            </a:extLst>
          </p:cNvPr>
          <p:cNvSpPr txBox="1"/>
          <p:nvPr/>
        </p:nvSpPr>
        <p:spPr>
          <a:xfrm>
            <a:off x="7361208" y="5666327"/>
            <a:ext cx="3033623" cy="216859"/>
          </a:xfrm>
          <a:prstGeom prst="rect">
            <a:avLst/>
          </a:prstGeom>
        </p:spPr>
        <p:txBody>
          <a:bodyPr>
            <a:normAutofit fontScale="47500" lnSpcReduction="20000"/>
          </a:bodyPr>
          <a:lstStyle/>
          <a:p>
            <a:r>
              <a:rPr lang="en-US"/>
              <a:t>ThePhoto by PhotoAuthor is licensed under CCYYSA.</a:t>
            </a:r>
          </a:p>
        </p:txBody>
      </p:sp>
      <p:pic>
        <p:nvPicPr>
          <p:cNvPr id="3" name="Content Placeholder 3" descr="A qr code with a paper crane&#10;&#10;AI-generated content may be incorrect.">
            <a:extLst>
              <a:ext uri="{FF2B5EF4-FFF2-40B4-BE49-F238E27FC236}">
                <a16:creationId xmlns:a16="http://schemas.microsoft.com/office/drawing/2014/main" id="{DB9E2770-D687-9713-3CDA-14BBC0E51941}"/>
              </a:ext>
            </a:extLst>
          </p:cNvPr>
          <p:cNvPicPr>
            <a:picLocks noChangeAspect="1"/>
          </p:cNvPicPr>
          <p:nvPr/>
        </p:nvPicPr>
        <p:blipFill>
          <a:blip r:embed="rId10"/>
          <a:stretch>
            <a:fillRect/>
          </a:stretch>
        </p:blipFill>
        <p:spPr>
          <a:xfrm>
            <a:off x="10906069" y="5572069"/>
            <a:ext cx="1285931" cy="12859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55155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B5227-B4C1-1D8D-FE7E-19476D7B333F}"/>
              </a:ext>
            </a:extLst>
          </p:cNvPr>
          <p:cNvSpPr>
            <a:spLocks noGrp="1"/>
          </p:cNvSpPr>
          <p:nvPr>
            <p:ph type="title"/>
          </p:nvPr>
        </p:nvSpPr>
        <p:spPr>
          <a:xfrm>
            <a:off x="612648" y="548640"/>
            <a:ext cx="10945037" cy="1133856"/>
          </a:xfrm>
        </p:spPr>
        <p:txBody>
          <a:bodyPr anchor="t">
            <a:normAutofit/>
          </a:bodyPr>
          <a:lstStyle/>
          <a:p>
            <a:r>
              <a:rPr lang="en-US"/>
              <a:t>Ethical Considerations and Responsible AI Use</a:t>
            </a:r>
          </a:p>
        </p:txBody>
      </p:sp>
      <p:graphicFrame>
        <p:nvGraphicFramePr>
          <p:cNvPr id="5" name="Content Placeholder 2">
            <a:extLst>
              <a:ext uri="{FF2B5EF4-FFF2-40B4-BE49-F238E27FC236}">
                <a16:creationId xmlns:a16="http://schemas.microsoft.com/office/drawing/2014/main" id="{4A6875DD-6041-922F-8808-84AA497D7D89}"/>
              </a:ext>
            </a:extLst>
          </p:cNvPr>
          <p:cNvGraphicFramePr>
            <a:graphicFrameLocks noGrp="1"/>
          </p:cNvGraphicFramePr>
          <p:nvPr>
            <p:ph idx="1"/>
            <p:extLst>
              <p:ext uri="{D42A27DB-BD31-4B8C-83A1-F6EECF244321}">
                <p14:modId xmlns:p14="http://schemas.microsoft.com/office/powerpoint/2010/main" val="3265543174"/>
              </p:ext>
            </p:extLst>
          </p:nvPr>
        </p:nvGraphicFramePr>
        <p:xfrm>
          <a:off x="612648" y="1881051"/>
          <a:ext cx="10945037" cy="4414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3" descr="A qr code with a paper crane&#10;&#10;AI-generated content may be incorrect.">
            <a:extLst>
              <a:ext uri="{FF2B5EF4-FFF2-40B4-BE49-F238E27FC236}">
                <a16:creationId xmlns:a16="http://schemas.microsoft.com/office/drawing/2014/main" id="{3C7E4D74-356D-C024-5B53-CEF480B917BF}"/>
              </a:ext>
            </a:extLst>
          </p:cNvPr>
          <p:cNvPicPr>
            <a:picLocks noChangeAspect="1"/>
          </p:cNvPicPr>
          <p:nvPr/>
        </p:nvPicPr>
        <p:blipFill>
          <a:blip r:embed="rId8"/>
          <a:stretch>
            <a:fillRect/>
          </a:stretch>
        </p:blipFill>
        <p:spPr>
          <a:xfrm>
            <a:off x="10906069" y="5572069"/>
            <a:ext cx="1285931" cy="12859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50332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C5DCF-6957-19F9-A4A4-E4B750B1B71A}"/>
              </a:ext>
            </a:extLst>
          </p:cNvPr>
          <p:cNvSpPr>
            <a:spLocks noGrp="1"/>
          </p:cNvSpPr>
          <p:nvPr>
            <p:ph type="title"/>
          </p:nvPr>
        </p:nvSpPr>
        <p:spPr/>
        <p:txBody>
          <a:bodyPr/>
          <a:lstStyle/>
          <a:p>
            <a:r>
              <a:rPr lang="en-US"/>
              <a:t>Some Harm Considerations of LLMs</a:t>
            </a:r>
          </a:p>
        </p:txBody>
      </p:sp>
      <p:pic>
        <p:nvPicPr>
          <p:cNvPr id="5" name="Content Placeholder 4" descr="A multicolored rectangular boxes with black and white text describing some harm considerations of large language models&#10;">
            <a:hlinkClick r:id="rId3"/>
            <a:extLst>
              <a:ext uri="{FF2B5EF4-FFF2-40B4-BE49-F238E27FC236}">
                <a16:creationId xmlns:a16="http://schemas.microsoft.com/office/drawing/2014/main" id="{8BF36C8D-6645-A531-EA1F-265D1ED9922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6583" y="1075353"/>
            <a:ext cx="10789643" cy="5782647"/>
          </a:xfrm>
        </p:spPr>
      </p:pic>
      <p:pic>
        <p:nvPicPr>
          <p:cNvPr id="3" name="Content Placeholder 3" descr="A qr code with a paper crane&#10;&#10;AI-generated content may be incorrect.">
            <a:extLst>
              <a:ext uri="{FF2B5EF4-FFF2-40B4-BE49-F238E27FC236}">
                <a16:creationId xmlns:a16="http://schemas.microsoft.com/office/drawing/2014/main" id="{A38595BE-C4F0-93B7-5100-602066B1E880}"/>
              </a:ext>
            </a:extLst>
          </p:cNvPr>
          <p:cNvPicPr>
            <a:picLocks noChangeAspect="1"/>
          </p:cNvPicPr>
          <p:nvPr/>
        </p:nvPicPr>
        <p:blipFill>
          <a:blip r:embed="rId5"/>
          <a:stretch>
            <a:fillRect/>
          </a:stretch>
        </p:blipFill>
        <p:spPr>
          <a:xfrm>
            <a:off x="10906069" y="5572069"/>
            <a:ext cx="1285931" cy="12859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59133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C8A2-EAAE-E872-A2C3-DE96FAB7B984}"/>
              </a:ext>
            </a:extLst>
          </p:cNvPr>
          <p:cNvSpPr>
            <a:spLocks noGrp="1"/>
          </p:cNvSpPr>
          <p:nvPr>
            <p:ph type="title"/>
          </p:nvPr>
        </p:nvSpPr>
        <p:spPr/>
        <p:txBody>
          <a:bodyPr/>
          <a:lstStyle/>
          <a:p>
            <a:r>
              <a:rPr lang="en-US"/>
              <a:t>Rubrics</a:t>
            </a:r>
          </a:p>
        </p:txBody>
      </p:sp>
      <p:pic>
        <p:nvPicPr>
          <p:cNvPr id="5" name="Content Placeholder 4" descr="A colorful chart with text including the Rubrics from the article “The Artificial Intelligence Assessmen Scale: A Framework for Ethical Integration of Generative AI in Educational Assessment”">
            <a:extLst>
              <a:ext uri="{FF2B5EF4-FFF2-40B4-BE49-F238E27FC236}">
                <a16:creationId xmlns:a16="http://schemas.microsoft.com/office/drawing/2014/main" id="{F17E82E2-0E6D-DC2E-5674-F8276D8D15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2070" y="189574"/>
            <a:ext cx="7310912" cy="6478852"/>
          </a:xfrm>
        </p:spPr>
      </p:pic>
      <p:pic>
        <p:nvPicPr>
          <p:cNvPr id="4" name="Content Placeholder 3" descr="A qr code with a paper crane&#10;&#10;AI-generated content may be incorrect.">
            <a:extLst>
              <a:ext uri="{FF2B5EF4-FFF2-40B4-BE49-F238E27FC236}">
                <a16:creationId xmlns:a16="http://schemas.microsoft.com/office/drawing/2014/main" id="{D5A77239-0CAD-C59A-CB6E-E15739AB86CE}"/>
              </a:ext>
            </a:extLst>
          </p:cNvPr>
          <p:cNvPicPr>
            <a:picLocks noChangeAspect="1"/>
          </p:cNvPicPr>
          <p:nvPr/>
        </p:nvPicPr>
        <p:blipFill>
          <a:blip r:embed="rId4"/>
          <a:stretch>
            <a:fillRect/>
          </a:stretch>
        </p:blipFill>
        <p:spPr>
          <a:xfrm>
            <a:off x="10906069" y="5572069"/>
            <a:ext cx="1285931" cy="12859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5604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15B9334-3E03-4CA7-3616-4D3C9DC2C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DEAE34-AE09-1BDD-5326-9B2CE60DEA19}"/>
              </a:ext>
            </a:extLst>
          </p:cNvPr>
          <p:cNvSpPr>
            <a:spLocks noGrp="1"/>
          </p:cNvSpPr>
          <p:nvPr>
            <p:ph type="title"/>
          </p:nvPr>
        </p:nvSpPr>
        <p:spPr>
          <a:xfrm>
            <a:off x="1514856" y="548640"/>
            <a:ext cx="9162288" cy="1132258"/>
          </a:xfrm>
        </p:spPr>
        <p:txBody>
          <a:bodyPr>
            <a:normAutofit/>
          </a:bodyPr>
          <a:lstStyle/>
          <a:p>
            <a:r>
              <a:rPr lang="en-US"/>
              <a:t>Objectives</a:t>
            </a:r>
          </a:p>
        </p:txBody>
      </p:sp>
      <p:graphicFrame>
        <p:nvGraphicFramePr>
          <p:cNvPr id="21" name="Content Placeholder 2">
            <a:extLst>
              <a:ext uri="{FF2B5EF4-FFF2-40B4-BE49-F238E27FC236}">
                <a16:creationId xmlns:a16="http://schemas.microsoft.com/office/drawing/2014/main" id="{C5C1D71F-F47D-C0D6-4DA7-27AA88BE641C}"/>
              </a:ext>
            </a:extLst>
          </p:cNvPr>
          <p:cNvGraphicFramePr/>
          <p:nvPr>
            <p:extLst>
              <p:ext uri="{D42A27DB-BD31-4B8C-83A1-F6EECF244321}">
                <p14:modId xmlns:p14="http://schemas.microsoft.com/office/powerpoint/2010/main" val="186591754"/>
              </p:ext>
            </p:extLst>
          </p:nvPr>
        </p:nvGraphicFramePr>
        <p:xfrm>
          <a:off x="422178" y="1550283"/>
          <a:ext cx="11347645" cy="4672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1441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4426-17AD-C55F-555C-7D0C043FA7B1}"/>
              </a:ext>
            </a:extLst>
          </p:cNvPr>
          <p:cNvSpPr>
            <a:spLocks noGrp="1"/>
          </p:cNvSpPr>
          <p:nvPr>
            <p:ph type="title"/>
          </p:nvPr>
        </p:nvSpPr>
        <p:spPr/>
        <p:txBody>
          <a:bodyPr/>
          <a:lstStyle/>
          <a:p>
            <a:r>
              <a:rPr lang="en-US"/>
              <a:t>Rubrics</a:t>
            </a:r>
          </a:p>
        </p:txBody>
      </p:sp>
      <p:pic>
        <p:nvPicPr>
          <p:cNvPr id="7" name="Picture 6" descr="Chart of the AI Assessment Scale. Includes No AI, AI Planning, AI Collaboration, Full AI, and AI Exploration in the chart.">
            <a:extLst>
              <a:ext uri="{FF2B5EF4-FFF2-40B4-BE49-F238E27FC236}">
                <a16:creationId xmlns:a16="http://schemas.microsoft.com/office/drawing/2014/main" id="{F41D2D7F-D0D2-243D-CAFA-EAF31F95CB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58735" y="954799"/>
            <a:ext cx="8333509" cy="5892052"/>
          </a:xfrm>
          <a:prstGeom prst="rect">
            <a:avLst/>
          </a:prstGeom>
        </p:spPr>
      </p:pic>
      <p:pic>
        <p:nvPicPr>
          <p:cNvPr id="3" name="Content Placeholder 3" descr="A qr code with a paper crane&#10;&#10;AI-generated content may be incorrect.">
            <a:extLst>
              <a:ext uri="{FF2B5EF4-FFF2-40B4-BE49-F238E27FC236}">
                <a16:creationId xmlns:a16="http://schemas.microsoft.com/office/drawing/2014/main" id="{10B09B7D-0DF9-1029-4F54-EAF61F3E5BAE}"/>
              </a:ext>
            </a:extLst>
          </p:cNvPr>
          <p:cNvPicPr>
            <a:picLocks noChangeAspect="1"/>
          </p:cNvPicPr>
          <p:nvPr/>
        </p:nvPicPr>
        <p:blipFill>
          <a:blip r:embed="rId4"/>
          <a:stretch>
            <a:fillRect/>
          </a:stretch>
        </p:blipFill>
        <p:spPr>
          <a:xfrm>
            <a:off x="10906069" y="5572069"/>
            <a:ext cx="1285931" cy="12859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37911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3FC8-F6CB-E0C8-B93F-0F66F852BBAB}"/>
              </a:ext>
            </a:extLst>
          </p:cNvPr>
          <p:cNvSpPr>
            <a:spLocks noGrp="1"/>
          </p:cNvSpPr>
          <p:nvPr>
            <p:ph type="title"/>
          </p:nvPr>
        </p:nvSpPr>
        <p:spPr>
          <a:xfrm>
            <a:off x="173660" y="130370"/>
            <a:ext cx="5753756" cy="614688"/>
          </a:xfrm>
        </p:spPr>
        <p:txBody>
          <a:bodyPr>
            <a:normAutofit/>
          </a:bodyPr>
          <a:lstStyle/>
          <a:p>
            <a:r>
              <a:rPr lang="en-US" b="1">
                <a:latin typeface="Arial"/>
                <a:cs typeface="Arial"/>
              </a:rPr>
              <a:t>PAIR FRAMEWORK</a:t>
            </a:r>
          </a:p>
        </p:txBody>
      </p:sp>
      <p:pic>
        <p:nvPicPr>
          <p:cNvPr id="4" name="Picture 3" descr="A diagram of the steps of the PAIR framework for developing generative AI skills. Includes the words Problem, AI, Interaction, and Reflection.">
            <a:extLst>
              <a:ext uri="{FF2B5EF4-FFF2-40B4-BE49-F238E27FC236}">
                <a16:creationId xmlns:a16="http://schemas.microsoft.com/office/drawing/2014/main" id="{1ED5E8C3-D424-BDC6-8EAB-E43A1E8A1A27}"/>
              </a:ext>
            </a:extLst>
          </p:cNvPr>
          <p:cNvPicPr>
            <a:picLocks noChangeAspect="1"/>
          </p:cNvPicPr>
          <p:nvPr/>
        </p:nvPicPr>
        <p:blipFill>
          <a:blip r:embed="rId3"/>
          <a:stretch>
            <a:fillRect/>
          </a:stretch>
        </p:blipFill>
        <p:spPr>
          <a:xfrm>
            <a:off x="1779916" y="748791"/>
            <a:ext cx="8632167" cy="5978645"/>
          </a:xfrm>
          <a:prstGeom prst="rect">
            <a:avLst/>
          </a:prstGeom>
          <a:ln>
            <a:noFill/>
          </a:ln>
          <a:effectLst>
            <a:outerShdw blurRad="292100" dist="139700" dir="2700000" algn="tl" rotWithShape="0">
              <a:srgbClr val="333333">
                <a:alpha val="65000"/>
              </a:srgbClr>
            </a:outerShdw>
          </a:effectLst>
        </p:spPr>
      </p:pic>
      <p:pic>
        <p:nvPicPr>
          <p:cNvPr id="5" name="Content Placeholder 3" descr="A qr code with a paper crane&#10;&#10;AI-generated content may be incorrect.">
            <a:extLst>
              <a:ext uri="{FF2B5EF4-FFF2-40B4-BE49-F238E27FC236}">
                <a16:creationId xmlns:a16="http://schemas.microsoft.com/office/drawing/2014/main" id="{FCCAFFB5-27C6-282B-5119-8CEB760E4902}"/>
              </a:ext>
            </a:extLst>
          </p:cNvPr>
          <p:cNvPicPr>
            <a:picLocks noChangeAspect="1"/>
          </p:cNvPicPr>
          <p:nvPr/>
        </p:nvPicPr>
        <p:blipFill>
          <a:blip r:embed="rId4"/>
          <a:stretch>
            <a:fillRect/>
          </a:stretch>
        </p:blipFill>
        <p:spPr>
          <a:xfrm>
            <a:off x="10906069" y="5572069"/>
            <a:ext cx="1285931" cy="12859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31588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88D5C3-6688-B5CC-D8D6-B20407C0CF56}"/>
              </a:ext>
            </a:extLst>
          </p:cNvPr>
          <p:cNvSpPr>
            <a:spLocks noGrp="1"/>
          </p:cNvSpPr>
          <p:nvPr>
            <p:ph type="title"/>
          </p:nvPr>
        </p:nvSpPr>
        <p:spPr>
          <a:xfrm>
            <a:off x="612648" y="198067"/>
            <a:ext cx="5862396" cy="701145"/>
          </a:xfrm>
        </p:spPr>
        <p:txBody>
          <a:bodyPr anchor="b">
            <a:normAutofit/>
          </a:bodyPr>
          <a:lstStyle/>
          <a:p>
            <a:r>
              <a:rPr lang="en-US"/>
              <a:t>Discussion &amp; Next Steps</a:t>
            </a:r>
          </a:p>
        </p:txBody>
      </p:sp>
      <p:sp>
        <p:nvSpPr>
          <p:cNvPr id="3" name="Content Placeholder 2">
            <a:extLst>
              <a:ext uri="{FF2B5EF4-FFF2-40B4-BE49-F238E27FC236}">
                <a16:creationId xmlns:a16="http://schemas.microsoft.com/office/drawing/2014/main" id="{EDF70624-0324-8A45-BE30-1923C71A9A05}"/>
              </a:ext>
            </a:extLst>
          </p:cNvPr>
          <p:cNvSpPr>
            <a:spLocks noGrp="1"/>
          </p:cNvSpPr>
          <p:nvPr>
            <p:ph idx="1"/>
          </p:nvPr>
        </p:nvSpPr>
        <p:spPr>
          <a:xfrm>
            <a:off x="612648" y="1097279"/>
            <a:ext cx="5862396" cy="5212081"/>
          </a:xfrm>
        </p:spPr>
        <p:txBody>
          <a:bodyPr>
            <a:normAutofit/>
          </a:bodyPr>
          <a:lstStyle/>
          <a:p>
            <a:pPr marL="0" indent="0">
              <a:lnSpc>
                <a:spcPct val="110000"/>
              </a:lnSpc>
              <a:buNone/>
            </a:pPr>
            <a:r>
              <a:rPr lang="en-US" sz="1500"/>
              <a:t>Actionable Takeaways:</a:t>
            </a:r>
          </a:p>
          <a:p>
            <a:pPr>
              <a:lnSpc>
                <a:spcPct val="110000"/>
              </a:lnSpc>
            </a:pPr>
            <a:r>
              <a:rPr lang="en-US" sz="1500"/>
              <a:t>How to begin incorporating AI into your library instruction now:</a:t>
            </a:r>
          </a:p>
          <a:p>
            <a:pPr lvl="1">
              <a:lnSpc>
                <a:spcPct val="110000"/>
              </a:lnSpc>
            </a:pPr>
            <a:r>
              <a:rPr lang="en-US" sz="1500"/>
              <a:t>Communicate with instructors </a:t>
            </a:r>
          </a:p>
          <a:p>
            <a:pPr lvl="1">
              <a:lnSpc>
                <a:spcPct val="110000"/>
              </a:lnSpc>
            </a:pPr>
            <a:r>
              <a:rPr lang="en-US" sz="1500"/>
              <a:t>Start small (focus on critical use—rather than use of multiple tools)</a:t>
            </a:r>
          </a:p>
          <a:p>
            <a:pPr>
              <a:lnSpc>
                <a:spcPct val="110000"/>
              </a:lnSpc>
            </a:pPr>
            <a:r>
              <a:rPr lang="en-US" sz="1500"/>
              <a:t>How to stay current and keep learning:</a:t>
            </a:r>
          </a:p>
          <a:p>
            <a:pPr lvl="1">
              <a:lnSpc>
                <a:spcPct val="110000"/>
              </a:lnSpc>
            </a:pPr>
            <a:r>
              <a:rPr lang="en-US" sz="1500"/>
              <a:t>Be sure to read our upcoming book (</a:t>
            </a:r>
            <a:r>
              <a:rPr lang="en-US" sz="1500" i="1"/>
              <a:t>The AI &amp; Library Instruction Cookbook</a:t>
            </a:r>
            <a:r>
              <a:rPr lang="en-US" sz="1500"/>
              <a:t>, ACRL publications)</a:t>
            </a:r>
          </a:p>
          <a:p>
            <a:pPr lvl="1">
              <a:lnSpc>
                <a:spcPct val="110000"/>
              </a:lnSpc>
            </a:pPr>
            <a:r>
              <a:rPr lang="en-US" sz="1500"/>
              <a:t>There’s an AI for that (aggregator) </a:t>
            </a:r>
            <a:r>
              <a:rPr lang="en-US" sz="1500">
                <a:hlinkClick r:id="rId3"/>
              </a:rPr>
              <a:t>https://theresanaiforthat.com/</a:t>
            </a:r>
            <a:r>
              <a:rPr lang="en-US" sz="1500"/>
              <a:t> </a:t>
            </a:r>
          </a:p>
          <a:p>
            <a:pPr lvl="1">
              <a:lnSpc>
                <a:spcPct val="110000"/>
              </a:lnSpc>
            </a:pPr>
            <a:r>
              <a:rPr lang="en-US" sz="1500"/>
              <a:t>Follow your favorite information literacy journals (i.e. </a:t>
            </a:r>
            <a:r>
              <a:rPr lang="en-US" sz="1500" i="1"/>
              <a:t>Communications in Information Literacy</a:t>
            </a:r>
            <a:r>
              <a:rPr lang="en-US" sz="1500"/>
              <a:t>). It’s a hot topic!</a:t>
            </a:r>
          </a:p>
          <a:p>
            <a:pPr>
              <a:lnSpc>
                <a:spcPct val="110000"/>
              </a:lnSpc>
            </a:pPr>
            <a:r>
              <a:rPr lang="en-US" sz="1500"/>
              <a:t>Consider ethical implications &amp; best practices</a:t>
            </a:r>
          </a:p>
          <a:p>
            <a:pPr lvl="1">
              <a:lnSpc>
                <a:spcPct val="110000"/>
              </a:lnSpc>
            </a:pPr>
            <a:r>
              <a:rPr lang="en-US" sz="1300"/>
              <a:t>Some Harm Considerations of LLMs:</a:t>
            </a:r>
          </a:p>
          <a:p>
            <a:pPr marL="228600" lvl="1" indent="0">
              <a:lnSpc>
                <a:spcPct val="110000"/>
              </a:lnSpc>
              <a:buNone/>
            </a:pPr>
            <a:r>
              <a:rPr lang="en-US" sz="1300">
                <a:hlinkClick r:id="rId4"/>
              </a:rPr>
              <a:t>https://h5pstudio.ecampusontario.ca/content/51741</a:t>
            </a:r>
            <a:r>
              <a:rPr lang="en-US" sz="1300"/>
              <a:t> </a:t>
            </a:r>
          </a:p>
          <a:p>
            <a:pPr marL="228600" lvl="1" indent="0">
              <a:lnSpc>
                <a:spcPct val="110000"/>
              </a:lnSpc>
              <a:buNone/>
            </a:pPr>
            <a:endParaRPr lang="en-US" sz="1500"/>
          </a:p>
        </p:txBody>
      </p:sp>
      <p:pic>
        <p:nvPicPr>
          <p:cNvPr id="7" name="Graphic 6" descr="Head with Gears">
            <a:extLst>
              <a:ext uri="{FF2B5EF4-FFF2-40B4-BE49-F238E27FC236}">
                <a16:creationId xmlns:a16="http://schemas.microsoft.com/office/drawing/2014/main" id="{47F654E3-57D6-DDDE-8080-6A25A8D60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91395" y="1102440"/>
            <a:ext cx="4681506" cy="4681506"/>
          </a:xfrm>
          <a:prstGeom prst="rect">
            <a:avLst/>
          </a:prstGeom>
        </p:spPr>
      </p:pic>
      <p:pic>
        <p:nvPicPr>
          <p:cNvPr id="4" name="Content Placeholder 3" descr="A qr code with a paper crane&#10;&#10;AI-generated content may be incorrect.">
            <a:extLst>
              <a:ext uri="{FF2B5EF4-FFF2-40B4-BE49-F238E27FC236}">
                <a16:creationId xmlns:a16="http://schemas.microsoft.com/office/drawing/2014/main" id="{EB0595E3-F735-2766-ED16-741FAB9D880B}"/>
              </a:ext>
            </a:extLst>
          </p:cNvPr>
          <p:cNvPicPr>
            <a:picLocks noChangeAspect="1"/>
          </p:cNvPicPr>
          <p:nvPr/>
        </p:nvPicPr>
        <p:blipFill>
          <a:blip r:embed="rId7"/>
          <a:stretch>
            <a:fillRect/>
          </a:stretch>
        </p:blipFill>
        <p:spPr>
          <a:xfrm>
            <a:off x="10906069" y="5572069"/>
            <a:ext cx="1285931" cy="12859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35334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BD57-43BC-C9A7-E543-E19FCBDD7848}"/>
              </a:ext>
            </a:extLst>
          </p:cNvPr>
          <p:cNvSpPr>
            <a:spLocks noGrp="1"/>
          </p:cNvSpPr>
          <p:nvPr>
            <p:ph type="title"/>
          </p:nvPr>
        </p:nvSpPr>
        <p:spPr/>
        <p:txBody>
          <a:bodyPr/>
          <a:lstStyle/>
          <a:p>
            <a:r>
              <a:rPr lang="en-US"/>
              <a:t>Workshop Resources</a:t>
            </a:r>
          </a:p>
        </p:txBody>
      </p:sp>
      <p:sp>
        <p:nvSpPr>
          <p:cNvPr id="3" name="Content Placeholder 2">
            <a:extLst>
              <a:ext uri="{FF2B5EF4-FFF2-40B4-BE49-F238E27FC236}">
                <a16:creationId xmlns:a16="http://schemas.microsoft.com/office/drawing/2014/main" id="{A562327D-5FC6-7D8C-A2A6-37A0A41F987A}"/>
              </a:ext>
            </a:extLst>
          </p:cNvPr>
          <p:cNvSpPr>
            <a:spLocks noGrp="1"/>
          </p:cNvSpPr>
          <p:nvPr>
            <p:ph idx="1"/>
          </p:nvPr>
        </p:nvSpPr>
        <p:spPr/>
        <p:txBody>
          <a:bodyPr/>
          <a:lstStyle/>
          <a:p>
            <a:r>
              <a:rPr lang="en-US">
                <a:hlinkClick r:id="rId3"/>
              </a:rPr>
              <a:t>https://libguides.baylor.edu/infolit/ailiteracy</a:t>
            </a:r>
            <a:endParaRPr lang="en-US"/>
          </a:p>
          <a:p>
            <a:pPr marL="0" indent="0">
              <a:buNone/>
            </a:pPr>
            <a:endParaRPr lang="en-US"/>
          </a:p>
        </p:txBody>
      </p:sp>
      <p:pic>
        <p:nvPicPr>
          <p:cNvPr id="4" name="Content Placeholder 3" descr="A qr code with a paper crane&#10;&#10;AI-generated content may be incorrect.">
            <a:extLst>
              <a:ext uri="{FF2B5EF4-FFF2-40B4-BE49-F238E27FC236}">
                <a16:creationId xmlns:a16="http://schemas.microsoft.com/office/drawing/2014/main" id="{58D26EFB-D7FA-0CF7-BF13-AB7AC3FDCC9C}"/>
              </a:ext>
            </a:extLst>
          </p:cNvPr>
          <p:cNvPicPr>
            <a:picLocks noChangeAspect="1"/>
          </p:cNvPicPr>
          <p:nvPr/>
        </p:nvPicPr>
        <p:blipFill>
          <a:blip r:embed="rId4"/>
          <a:stretch>
            <a:fillRect/>
          </a:stretch>
        </p:blipFill>
        <p:spPr>
          <a:xfrm>
            <a:off x="10906069" y="5572069"/>
            <a:ext cx="1285931" cy="12859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83731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0135D4-D3A1-4556-B91B-4A12069D4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rful envelopes">
            <a:extLst>
              <a:ext uri="{FF2B5EF4-FFF2-40B4-BE49-F238E27FC236}">
                <a16:creationId xmlns:a16="http://schemas.microsoft.com/office/drawing/2014/main" id="{59C30F34-D2E7-8BC3-CA28-E8FA7770046F}"/>
              </a:ext>
            </a:extLst>
          </p:cNvPr>
          <p:cNvPicPr>
            <a:picLocks noChangeAspect="1"/>
          </p:cNvPicPr>
          <p:nvPr/>
        </p:nvPicPr>
        <p:blipFill>
          <a:blip r:embed="rId3"/>
          <a:srcRect t="8621" r="-2" b="7105"/>
          <a:stretch/>
        </p:blipFill>
        <p:spPr>
          <a:xfrm>
            <a:off x="20" y="-1"/>
            <a:ext cx="12191980" cy="6858001"/>
          </a:xfrm>
          <a:prstGeom prst="rect">
            <a:avLst/>
          </a:prstGeom>
        </p:spPr>
      </p:pic>
      <p:sp>
        <p:nvSpPr>
          <p:cNvPr id="11" name="Rectangle 10">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2015" y="-752015"/>
            <a:ext cx="6858000" cy="8362030"/>
          </a:xfrm>
          <a:prstGeom prst="rect">
            <a:avLst/>
          </a:prstGeom>
          <a:gradFill>
            <a:gsLst>
              <a:gs pos="0">
                <a:srgbClr val="000000">
                  <a:alpha val="0"/>
                </a:srgbClr>
              </a:gs>
              <a:gs pos="55000">
                <a:srgbClr val="000000">
                  <a:alpha val="50000"/>
                </a:srgbClr>
              </a:gs>
              <a:gs pos="100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9B744D-D252-3D74-D418-783A5C6E59D4}"/>
              </a:ext>
            </a:extLst>
          </p:cNvPr>
          <p:cNvSpPr>
            <a:spLocks noGrp="1"/>
          </p:cNvSpPr>
          <p:nvPr>
            <p:ph type="title"/>
          </p:nvPr>
        </p:nvSpPr>
        <p:spPr>
          <a:xfrm>
            <a:off x="10101597" y="179717"/>
            <a:ext cx="2090668" cy="796063"/>
          </a:xfrm>
        </p:spPr>
        <p:txBody>
          <a:bodyPr vert="horz" lIns="91440" tIns="45720" rIns="91440" bIns="45720" rtlCol="0" anchor="b">
            <a:normAutofit/>
          </a:bodyPr>
          <a:lstStyle/>
          <a:p>
            <a:r>
              <a:rPr lang="en-US" sz="4000">
                <a:solidFill>
                  <a:srgbClr val="FFFFFF"/>
                </a:solidFill>
              </a:rPr>
              <a:t>Q&amp;A</a:t>
            </a:r>
          </a:p>
        </p:txBody>
      </p:sp>
      <p:sp>
        <p:nvSpPr>
          <p:cNvPr id="3" name="Content Placeholder 2">
            <a:extLst>
              <a:ext uri="{FF2B5EF4-FFF2-40B4-BE49-F238E27FC236}">
                <a16:creationId xmlns:a16="http://schemas.microsoft.com/office/drawing/2014/main" id="{53C5EDAB-1ECC-4E5C-99FB-6539002EFA8C}"/>
              </a:ext>
            </a:extLst>
          </p:cNvPr>
          <p:cNvSpPr>
            <a:spLocks noGrp="1"/>
          </p:cNvSpPr>
          <p:nvPr>
            <p:ph type="body" idx="1"/>
          </p:nvPr>
        </p:nvSpPr>
        <p:spPr>
          <a:xfrm>
            <a:off x="181218" y="4464946"/>
            <a:ext cx="5728141" cy="2150473"/>
          </a:xfrm>
        </p:spPr>
        <p:txBody>
          <a:bodyPr vert="horz" lIns="91440" tIns="45720" rIns="91440" bIns="45720" rtlCol="0" anchor="b">
            <a:noAutofit/>
          </a:bodyPr>
          <a:lstStyle/>
          <a:p>
            <a:pPr>
              <a:lnSpc>
                <a:spcPct val="110000"/>
              </a:lnSpc>
            </a:pPr>
            <a:r>
              <a:rPr lang="en-US" sz="3200">
                <a:solidFill>
                  <a:srgbClr val="FFFFFF"/>
                </a:solidFill>
              </a:rPr>
              <a:t>Contact Information:</a:t>
            </a:r>
          </a:p>
          <a:p>
            <a:pPr>
              <a:lnSpc>
                <a:spcPct val="110000"/>
              </a:lnSpc>
            </a:pPr>
            <a:r>
              <a:rPr lang="en-US" sz="3200">
                <a:solidFill>
                  <a:srgbClr val="FFFFFF"/>
                </a:solidFill>
              </a:rPr>
              <a:t>Amy_b_james@baylor.edu</a:t>
            </a:r>
          </a:p>
          <a:p>
            <a:pPr>
              <a:lnSpc>
                <a:spcPct val="110000"/>
              </a:lnSpc>
            </a:pPr>
            <a:r>
              <a:rPr lang="en-US" sz="3200">
                <a:solidFill>
                  <a:srgbClr val="FFFFFF"/>
                </a:solidFill>
              </a:rPr>
              <a:t>Ellen_Filgo@baylor.edu </a:t>
            </a:r>
          </a:p>
        </p:txBody>
      </p:sp>
      <p:pic>
        <p:nvPicPr>
          <p:cNvPr id="4" name="Content Placeholder 3" descr="A qr code with a paper crane&#10;&#10;AI-generated content may be incorrect.">
            <a:extLst>
              <a:ext uri="{FF2B5EF4-FFF2-40B4-BE49-F238E27FC236}">
                <a16:creationId xmlns:a16="http://schemas.microsoft.com/office/drawing/2014/main" id="{C01A1B4B-D22E-E6FF-DA70-881E4BC1CB53}"/>
              </a:ext>
            </a:extLst>
          </p:cNvPr>
          <p:cNvPicPr>
            <a:picLocks noChangeAspect="1"/>
          </p:cNvPicPr>
          <p:nvPr/>
        </p:nvPicPr>
        <p:blipFill>
          <a:blip r:embed="rId4"/>
          <a:stretch>
            <a:fillRect/>
          </a:stretch>
        </p:blipFill>
        <p:spPr>
          <a:xfrm>
            <a:off x="10906069" y="5572069"/>
            <a:ext cx="1285931" cy="12859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0600994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0A7190-01C3-EB5F-290B-2565AB617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FD3E58-E0E9-B4E7-22C2-6464521D7653}"/>
              </a:ext>
            </a:extLst>
          </p:cNvPr>
          <p:cNvSpPr>
            <a:spLocks noGrp="1"/>
          </p:cNvSpPr>
          <p:nvPr>
            <p:ph type="title"/>
          </p:nvPr>
        </p:nvSpPr>
        <p:spPr>
          <a:xfrm>
            <a:off x="6849375" y="1311217"/>
            <a:ext cx="4175184" cy="2484407"/>
          </a:xfrm>
        </p:spPr>
        <p:txBody>
          <a:bodyPr vert="horz" lIns="91440" tIns="45720" rIns="91440" bIns="45720" rtlCol="0" anchor="b">
            <a:normAutofit/>
          </a:bodyPr>
          <a:lstStyle/>
          <a:p>
            <a:r>
              <a:rPr lang="en-US" sz="4000"/>
              <a:t>Join our Padlet!</a:t>
            </a:r>
          </a:p>
        </p:txBody>
      </p:sp>
      <p:sp>
        <p:nvSpPr>
          <p:cNvPr id="5" name="TextBox 4">
            <a:extLst>
              <a:ext uri="{FF2B5EF4-FFF2-40B4-BE49-F238E27FC236}">
                <a16:creationId xmlns:a16="http://schemas.microsoft.com/office/drawing/2014/main" id="{058029DE-5433-78A1-7C71-D6A696F58242}"/>
              </a:ext>
            </a:extLst>
          </p:cNvPr>
          <p:cNvSpPr txBox="1"/>
          <p:nvPr/>
        </p:nvSpPr>
        <p:spPr>
          <a:xfrm>
            <a:off x="6849374" y="3950901"/>
            <a:ext cx="4919931" cy="144923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20000"/>
              </a:lnSpc>
              <a:spcBef>
                <a:spcPts val="1000"/>
              </a:spcBef>
            </a:pPr>
            <a:r>
              <a:rPr lang="en-US" sz="2800"/>
              <a:t>Join with the QR code or at </a:t>
            </a:r>
            <a:r>
              <a:rPr lang="en-US" sz="2800">
                <a:hlinkClick r:id="rId3"/>
              </a:rPr>
              <a:t>http://tiny.cc/carli_aitalk</a:t>
            </a:r>
            <a:r>
              <a:rPr lang="en-US" sz="2800"/>
              <a:t> </a:t>
            </a:r>
          </a:p>
        </p:txBody>
      </p:sp>
      <p:pic>
        <p:nvPicPr>
          <p:cNvPr id="4" name="Content Placeholder 3" descr="A qr code with a paper crane&#10;&#10;AI-generated content may be incorrect.">
            <a:extLst>
              <a:ext uri="{FF2B5EF4-FFF2-40B4-BE49-F238E27FC236}">
                <a16:creationId xmlns:a16="http://schemas.microsoft.com/office/drawing/2014/main" id="{0EC08232-3C1F-4F16-3112-5F95A1927E01}"/>
              </a:ext>
            </a:extLst>
          </p:cNvPr>
          <p:cNvPicPr>
            <a:picLocks noGrp="1" noChangeAspect="1"/>
          </p:cNvPicPr>
          <p:nvPr>
            <p:ph idx="1"/>
          </p:nvPr>
        </p:nvPicPr>
        <p:blipFill>
          <a:blip r:embed="rId4"/>
          <a:stretch>
            <a:fillRect/>
          </a:stretch>
        </p:blipFill>
        <p:spPr>
          <a:xfrm>
            <a:off x="1268083" y="859715"/>
            <a:ext cx="5119032" cy="51190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75456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7" name="Picture 6" descr="Solo journey">
            <a:extLst>
              <a:ext uri="{FF2B5EF4-FFF2-40B4-BE49-F238E27FC236}">
                <a16:creationId xmlns:a16="http://schemas.microsoft.com/office/drawing/2014/main" id="{388A9352-2EF4-2D55-1641-E3580C33B0E3}"/>
              </a:ext>
            </a:extLst>
          </p:cNvPr>
          <p:cNvPicPr>
            <a:picLocks noChangeAspect="1"/>
          </p:cNvPicPr>
          <p:nvPr/>
        </p:nvPicPr>
        <p:blipFill>
          <a:blip r:embed="rId3"/>
          <a:srcRect t="14564" r="-2" b="10434"/>
          <a:stretch/>
        </p:blipFill>
        <p:spPr>
          <a:xfrm>
            <a:off x="20" y="10"/>
            <a:ext cx="12191980" cy="6857990"/>
          </a:xfrm>
          <a:prstGeom prst="rect">
            <a:avLst/>
          </a:prstGeom>
        </p:spPr>
      </p:pic>
      <p:sp>
        <p:nvSpPr>
          <p:cNvPr id="8" name="Frame 7">
            <a:extLst>
              <a:ext uri="{FF2B5EF4-FFF2-40B4-BE49-F238E27FC236}">
                <a16:creationId xmlns:a16="http://schemas.microsoft.com/office/drawing/2014/main" id="{0F17F05B-99DF-CFC6-0D47-4C34DD719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0" y="254525"/>
            <a:ext cx="11676886" cy="5226854"/>
          </a:xfrm>
          <a:prstGeom prst="frame">
            <a:avLst>
              <a:gd name="adj1" fmla="val 8000"/>
            </a:avLst>
          </a:prstGeom>
          <a:solidFill>
            <a:schemeClr val="accent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4416"/>
            <a:ext cx="12191999" cy="1243584"/>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F6663DE6-18B4-69F7-5AE9-F515AF2F500F}"/>
              </a:ext>
            </a:extLst>
          </p:cNvPr>
          <p:cNvSpPr>
            <a:spLocks noGrp="1"/>
          </p:cNvSpPr>
          <p:nvPr>
            <p:ph type="title"/>
          </p:nvPr>
        </p:nvSpPr>
        <p:spPr>
          <a:xfrm>
            <a:off x="320040" y="5768969"/>
            <a:ext cx="8183880" cy="960120"/>
          </a:xfrm>
        </p:spPr>
        <p:txBody>
          <a:bodyPr vert="horz" lIns="91440" tIns="45720" rIns="91440" bIns="45720" rtlCol="0" anchor="ctr">
            <a:normAutofit/>
          </a:bodyPr>
          <a:lstStyle/>
          <a:p>
            <a:r>
              <a:rPr lang="en-US" sz="4000"/>
              <a:t>Attitudes towards AI</a:t>
            </a:r>
          </a:p>
        </p:txBody>
      </p:sp>
      <p:pic>
        <p:nvPicPr>
          <p:cNvPr id="3" name="Content Placeholder 3" descr="A qr code with a paper crane&#10;&#10;AI-generated content may be incorrect.">
            <a:extLst>
              <a:ext uri="{FF2B5EF4-FFF2-40B4-BE49-F238E27FC236}">
                <a16:creationId xmlns:a16="http://schemas.microsoft.com/office/drawing/2014/main" id="{FEBF1DD1-620C-5A70-6A6C-67E2613E9928}"/>
              </a:ext>
            </a:extLst>
          </p:cNvPr>
          <p:cNvPicPr>
            <a:picLocks noChangeAspect="1"/>
          </p:cNvPicPr>
          <p:nvPr/>
        </p:nvPicPr>
        <p:blipFill>
          <a:blip r:embed="rId4"/>
          <a:stretch>
            <a:fillRect/>
          </a:stretch>
        </p:blipFill>
        <p:spPr>
          <a:xfrm>
            <a:off x="10906069" y="5572069"/>
            <a:ext cx="1285931" cy="1285931"/>
          </a:xfrm>
          <a:prstGeom prst="rect">
            <a:avLst/>
          </a:prstGeom>
          <a:ln>
            <a:noFill/>
          </a:ln>
          <a:effectLst>
            <a:outerShdw blurRad="190500" algn="tl" rotWithShape="0">
              <a:srgbClr val="000000">
                <a:alpha val="70000"/>
              </a:srgbClr>
            </a:outerShdw>
          </a:effectLst>
        </p:spPr>
      </p:pic>
      <p:pic>
        <p:nvPicPr>
          <p:cNvPr id="4" name="Picture 3" descr="Solo journey">
            <a:extLst>
              <a:ext uri="{FF2B5EF4-FFF2-40B4-BE49-F238E27FC236}">
                <a16:creationId xmlns:a16="http://schemas.microsoft.com/office/drawing/2014/main" id="{0F17BB1F-3950-B7DD-D721-6D966C72499A}"/>
              </a:ext>
            </a:extLst>
          </p:cNvPr>
          <p:cNvPicPr>
            <a:picLocks noChangeAspect="1"/>
          </p:cNvPicPr>
          <p:nvPr/>
        </p:nvPicPr>
        <p:blipFill>
          <a:blip r:embed="rId3"/>
          <a:srcRect t="14564" r="-2" b="10434"/>
          <a:stretch/>
        </p:blipFill>
        <p:spPr>
          <a:xfrm>
            <a:off x="152420" y="152410"/>
            <a:ext cx="12191980" cy="6857990"/>
          </a:xfrm>
          <a:prstGeom prst="rect">
            <a:avLst/>
          </a:prstGeom>
        </p:spPr>
      </p:pic>
    </p:spTree>
    <p:extLst>
      <p:ext uri="{BB962C8B-B14F-4D97-AF65-F5344CB8AC3E}">
        <p14:creationId xmlns:p14="http://schemas.microsoft.com/office/powerpoint/2010/main" val="177847676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73B99-C698-CB0C-5817-7CA44C5609F2}"/>
            </a:ext>
          </a:extLst>
        </p:cNvPr>
        <p:cNvGrpSpPr/>
        <p:nvPr/>
      </p:nvGrpSpPr>
      <p:grpSpPr>
        <a:xfrm>
          <a:off x="0" y="0"/>
          <a:ext cx="0" cy="0"/>
          <a:chOff x="0" y="0"/>
          <a:chExt cx="0" cy="0"/>
        </a:xfrm>
      </p:grpSpPr>
      <p:pic>
        <p:nvPicPr>
          <p:cNvPr id="17" name="Picture 16" descr="A chart with blue circles and white text&#10;&#10;AI-generated content may be incorrect.">
            <a:extLst>
              <a:ext uri="{FF2B5EF4-FFF2-40B4-BE49-F238E27FC236}">
                <a16:creationId xmlns:a16="http://schemas.microsoft.com/office/drawing/2014/main" id="{BE34756E-1100-0A75-1DA2-689222464F9B}"/>
              </a:ext>
            </a:extLst>
          </p:cNvPr>
          <p:cNvPicPr>
            <a:picLocks noChangeAspect="1"/>
          </p:cNvPicPr>
          <p:nvPr/>
        </p:nvPicPr>
        <p:blipFill>
          <a:blip r:embed="rId3"/>
          <a:srcRect r="781"/>
          <a:stretch/>
        </p:blipFill>
        <p:spPr>
          <a:xfrm>
            <a:off x="1824226" y="258306"/>
            <a:ext cx="8207705" cy="6121830"/>
          </a:xfrm>
          <a:prstGeom prst="rect">
            <a:avLst/>
          </a:prstGeom>
        </p:spPr>
      </p:pic>
      <p:sp>
        <p:nvSpPr>
          <p:cNvPr id="18" name="TextBox 17">
            <a:extLst>
              <a:ext uri="{FF2B5EF4-FFF2-40B4-BE49-F238E27FC236}">
                <a16:creationId xmlns:a16="http://schemas.microsoft.com/office/drawing/2014/main" id="{E32FBA4A-F179-D624-3166-6C842718E6E7}"/>
              </a:ext>
            </a:extLst>
          </p:cNvPr>
          <p:cNvSpPr txBox="1"/>
          <p:nvPr/>
        </p:nvSpPr>
        <p:spPr>
          <a:xfrm>
            <a:off x="160150" y="6258732"/>
            <a:ext cx="1100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t>2024 EDUCAUSE AI Landscape Study</a:t>
            </a:r>
          </a:p>
          <a:p>
            <a:r>
              <a:rPr lang="en-US" sz="1200">
                <a:ea typeface="+mn-lt"/>
                <a:cs typeface="+mn-lt"/>
                <a:hlinkClick r:id="rId4"/>
              </a:rPr>
              <a:t>https://www.educause.edu/ecar/research-publications/2024/2024-educause-ai-landscape-study/the-future-of-ai-in-higher-education</a:t>
            </a:r>
            <a:r>
              <a:rPr lang="en-US" sz="1200">
                <a:ea typeface="+mn-lt"/>
                <a:cs typeface="+mn-lt"/>
              </a:rPr>
              <a:t> </a:t>
            </a:r>
            <a:endParaRPr lang="en-US" sz="1200"/>
          </a:p>
        </p:txBody>
      </p:sp>
      <p:pic>
        <p:nvPicPr>
          <p:cNvPr id="2" name="Content Placeholder 3" descr="A qr code with a paper crane&#10;&#10;AI-generated content may be incorrect.">
            <a:extLst>
              <a:ext uri="{FF2B5EF4-FFF2-40B4-BE49-F238E27FC236}">
                <a16:creationId xmlns:a16="http://schemas.microsoft.com/office/drawing/2014/main" id="{1C84DB75-8998-3156-CB18-42D4E347ACA5}"/>
              </a:ext>
            </a:extLst>
          </p:cNvPr>
          <p:cNvPicPr>
            <a:picLocks noChangeAspect="1"/>
          </p:cNvPicPr>
          <p:nvPr/>
        </p:nvPicPr>
        <p:blipFill>
          <a:blip r:embed="rId5"/>
          <a:stretch>
            <a:fillRect/>
          </a:stretch>
        </p:blipFill>
        <p:spPr>
          <a:xfrm>
            <a:off x="10906069" y="5572069"/>
            <a:ext cx="1285931" cy="12859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5428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ED3EA-1C07-FCB0-AE07-A7BEB494F78F}"/>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7840AFC6-6982-6A04-A502-2F323F30AAFD}"/>
              </a:ext>
            </a:extLst>
          </p:cNvPr>
          <p:cNvSpPr txBox="1"/>
          <p:nvPr/>
        </p:nvSpPr>
        <p:spPr>
          <a:xfrm>
            <a:off x="160150" y="6258732"/>
            <a:ext cx="1100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t>Ithaka S+R Generative AI and Postsecondary Instructional Practices</a:t>
            </a:r>
          </a:p>
          <a:p>
            <a:r>
              <a:rPr lang="en-US" sz="1200">
                <a:ea typeface="+mn-lt"/>
                <a:cs typeface="+mn-lt"/>
                <a:hlinkClick r:id="rId3"/>
              </a:rPr>
              <a:t>https://sr.ithaka.org/publications/generative-ai-and-postsecondary-instructional-practices</a:t>
            </a:r>
            <a:endParaRPr lang="en-US">
              <a:ea typeface="+mn-lt"/>
              <a:cs typeface="+mn-lt"/>
            </a:endParaRPr>
          </a:p>
        </p:txBody>
      </p:sp>
      <p:pic>
        <p:nvPicPr>
          <p:cNvPr id="3" name="Picture 2" descr="A graph with blue squares&#10;&#10;AI-generated content may be incorrect.">
            <a:extLst>
              <a:ext uri="{FF2B5EF4-FFF2-40B4-BE49-F238E27FC236}">
                <a16:creationId xmlns:a16="http://schemas.microsoft.com/office/drawing/2014/main" id="{3EB819CE-258D-A359-FD69-843AFCE355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780" y="790464"/>
            <a:ext cx="10162289" cy="4912709"/>
          </a:xfrm>
          <a:prstGeom prst="rect">
            <a:avLst/>
          </a:prstGeom>
        </p:spPr>
      </p:pic>
      <p:pic>
        <p:nvPicPr>
          <p:cNvPr id="2" name="Content Placeholder 3" descr="A qr code with a paper crane&#10;&#10;AI-generated content may be incorrect.">
            <a:extLst>
              <a:ext uri="{FF2B5EF4-FFF2-40B4-BE49-F238E27FC236}">
                <a16:creationId xmlns:a16="http://schemas.microsoft.com/office/drawing/2014/main" id="{24356765-F240-F928-E45E-262B53C7CCC4}"/>
              </a:ext>
            </a:extLst>
          </p:cNvPr>
          <p:cNvPicPr>
            <a:picLocks noChangeAspect="1"/>
          </p:cNvPicPr>
          <p:nvPr/>
        </p:nvPicPr>
        <p:blipFill>
          <a:blip r:embed="rId5"/>
          <a:stretch>
            <a:fillRect/>
          </a:stretch>
        </p:blipFill>
        <p:spPr>
          <a:xfrm>
            <a:off x="10906069" y="5572069"/>
            <a:ext cx="1285931" cy="12859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3330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6B676-85C3-13AC-6A52-5F72617381E0}"/>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07BEDD8-E9EF-853E-9AFB-C0BD527FDFFC}"/>
              </a:ext>
            </a:extLst>
          </p:cNvPr>
          <p:cNvSpPr txBox="1"/>
          <p:nvPr/>
        </p:nvSpPr>
        <p:spPr>
          <a:xfrm>
            <a:off x="160150" y="6258732"/>
            <a:ext cx="1100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t>Ithaka S+R Generative AI and Postsecondary Instructional Practices</a:t>
            </a:r>
          </a:p>
          <a:p>
            <a:r>
              <a:rPr lang="en-US" sz="1200">
                <a:ea typeface="+mn-lt"/>
                <a:cs typeface="+mn-lt"/>
                <a:hlinkClick r:id="rId3"/>
              </a:rPr>
              <a:t>https://sr.ithaka.org/publications/generative-ai-and-postsecondary-instructional-practices</a:t>
            </a:r>
            <a:endParaRPr lang="en-US">
              <a:ea typeface="+mn-lt"/>
              <a:cs typeface="+mn-lt"/>
            </a:endParaRPr>
          </a:p>
        </p:txBody>
      </p:sp>
      <p:pic>
        <p:nvPicPr>
          <p:cNvPr id="5" name="Picture 4" descr="A blue circle with a number of percentages&#10;&#10;AI-generated content may be incorrect.">
            <a:extLst>
              <a:ext uri="{FF2B5EF4-FFF2-40B4-BE49-F238E27FC236}">
                <a16:creationId xmlns:a16="http://schemas.microsoft.com/office/drawing/2014/main" id="{F920DCBB-6B2D-E879-C57C-9158DC51F1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508" y="270923"/>
            <a:ext cx="6634716" cy="5850206"/>
          </a:xfrm>
          <a:prstGeom prst="rect">
            <a:avLst/>
          </a:prstGeom>
        </p:spPr>
      </p:pic>
      <p:pic>
        <p:nvPicPr>
          <p:cNvPr id="2" name="Content Placeholder 3" descr="A qr code with a paper crane&#10;&#10;AI-generated content may be incorrect.">
            <a:extLst>
              <a:ext uri="{FF2B5EF4-FFF2-40B4-BE49-F238E27FC236}">
                <a16:creationId xmlns:a16="http://schemas.microsoft.com/office/drawing/2014/main" id="{B5DE9124-52E4-32A9-2F64-BE7F5EBDED75}"/>
              </a:ext>
            </a:extLst>
          </p:cNvPr>
          <p:cNvPicPr>
            <a:picLocks noChangeAspect="1"/>
          </p:cNvPicPr>
          <p:nvPr/>
        </p:nvPicPr>
        <p:blipFill>
          <a:blip r:embed="rId5"/>
          <a:stretch>
            <a:fillRect/>
          </a:stretch>
        </p:blipFill>
        <p:spPr>
          <a:xfrm>
            <a:off x="10906069" y="5572069"/>
            <a:ext cx="1285931" cy="12859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96494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240A4-F505-FB90-EAE6-06B06F707AAC}"/>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AEA9F184-EA56-581A-342E-DE13E7138071}"/>
              </a:ext>
            </a:extLst>
          </p:cNvPr>
          <p:cNvSpPr txBox="1"/>
          <p:nvPr/>
        </p:nvSpPr>
        <p:spPr>
          <a:xfrm>
            <a:off x="160150" y="6258732"/>
            <a:ext cx="1100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t>Ithaka S+R Generative AI and Postsecondary Instructional Practices</a:t>
            </a:r>
          </a:p>
          <a:p>
            <a:r>
              <a:rPr lang="en-US" sz="1200">
                <a:ea typeface="+mn-lt"/>
                <a:cs typeface="+mn-lt"/>
                <a:hlinkClick r:id="rId3"/>
              </a:rPr>
              <a:t>https://sr.ithaka.org/publications/generative-ai-and-postsecondary-instructional-practices</a:t>
            </a:r>
            <a:endParaRPr lang="en-US">
              <a:ea typeface="+mn-lt"/>
              <a:cs typeface="+mn-lt"/>
            </a:endParaRPr>
          </a:p>
        </p:txBody>
      </p:sp>
      <p:pic>
        <p:nvPicPr>
          <p:cNvPr id="7" name="Picture 6" descr="A screen shot of a graph&#10;&#10;AI-generated content may be incorrect.">
            <a:extLst>
              <a:ext uri="{FF2B5EF4-FFF2-40B4-BE49-F238E27FC236}">
                <a16:creationId xmlns:a16="http://schemas.microsoft.com/office/drawing/2014/main" id="{C26AB9C4-8E03-AAD7-2E95-87093304F9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376" y="993522"/>
            <a:ext cx="10344151" cy="4440944"/>
          </a:xfrm>
          <a:prstGeom prst="rect">
            <a:avLst/>
          </a:prstGeom>
        </p:spPr>
      </p:pic>
      <p:pic>
        <p:nvPicPr>
          <p:cNvPr id="2" name="Content Placeholder 3" descr="A qr code with a paper crane&#10;&#10;AI-generated content may be incorrect.">
            <a:extLst>
              <a:ext uri="{FF2B5EF4-FFF2-40B4-BE49-F238E27FC236}">
                <a16:creationId xmlns:a16="http://schemas.microsoft.com/office/drawing/2014/main" id="{CE352D06-BF39-4565-1139-7C5DB3075D57}"/>
              </a:ext>
            </a:extLst>
          </p:cNvPr>
          <p:cNvPicPr>
            <a:picLocks noChangeAspect="1"/>
          </p:cNvPicPr>
          <p:nvPr/>
        </p:nvPicPr>
        <p:blipFill>
          <a:blip r:embed="rId5"/>
          <a:stretch>
            <a:fillRect/>
          </a:stretch>
        </p:blipFill>
        <p:spPr>
          <a:xfrm>
            <a:off x="10906069" y="5572069"/>
            <a:ext cx="1285931" cy="12859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93403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370C9-3B44-A096-71F4-F7D48265B0C2}"/>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17763D12-FC40-0128-C584-642BAB1DEF01}"/>
              </a:ext>
            </a:extLst>
          </p:cNvPr>
          <p:cNvSpPr txBox="1"/>
          <p:nvPr/>
        </p:nvSpPr>
        <p:spPr>
          <a:xfrm>
            <a:off x="160150" y="6258732"/>
            <a:ext cx="110063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t>Ithaka S+R Generative AI and Postsecondary Instructional Practices</a:t>
            </a:r>
          </a:p>
          <a:p>
            <a:r>
              <a:rPr lang="en-US" sz="1200">
                <a:ea typeface="+mn-lt"/>
                <a:cs typeface="+mn-lt"/>
                <a:hlinkClick r:id="rId3"/>
              </a:rPr>
              <a:t>https://sr.ithaka.org/publications/generative-ai-and-postsecondary-instructional-practices</a:t>
            </a:r>
            <a:endParaRPr lang="en-US">
              <a:ea typeface="+mn-lt"/>
              <a:cs typeface="+mn-lt"/>
            </a:endParaRPr>
          </a:p>
        </p:txBody>
      </p:sp>
      <p:pic>
        <p:nvPicPr>
          <p:cNvPr id="9" name="Picture 8" descr="A graph with numbers and text&#10;&#10;AI-generated content may be incorrect.">
            <a:extLst>
              <a:ext uri="{FF2B5EF4-FFF2-40B4-BE49-F238E27FC236}">
                <a16:creationId xmlns:a16="http://schemas.microsoft.com/office/drawing/2014/main" id="{E980069A-ADAC-8A78-F92D-BA3726AD6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5366" y="990157"/>
            <a:ext cx="9146627" cy="4681018"/>
          </a:xfrm>
          <a:prstGeom prst="rect">
            <a:avLst/>
          </a:prstGeom>
        </p:spPr>
      </p:pic>
      <p:pic>
        <p:nvPicPr>
          <p:cNvPr id="2" name="Content Placeholder 3" descr="A qr code with a paper crane&#10;&#10;AI-generated content may be incorrect.">
            <a:extLst>
              <a:ext uri="{FF2B5EF4-FFF2-40B4-BE49-F238E27FC236}">
                <a16:creationId xmlns:a16="http://schemas.microsoft.com/office/drawing/2014/main" id="{0E2B87E0-0151-23A4-C7F4-227E831AED9F}"/>
              </a:ext>
            </a:extLst>
          </p:cNvPr>
          <p:cNvPicPr>
            <a:picLocks noChangeAspect="1"/>
          </p:cNvPicPr>
          <p:nvPr/>
        </p:nvPicPr>
        <p:blipFill>
          <a:blip r:embed="rId5"/>
          <a:stretch>
            <a:fillRect/>
          </a:stretch>
        </p:blipFill>
        <p:spPr>
          <a:xfrm>
            <a:off x="10906069" y="5572069"/>
            <a:ext cx="1285931" cy="12859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48344017"/>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TotalTime>
  <Words>4052</Words>
  <Application>Microsoft Macintosh PowerPoint</Application>
  <PresentationFormat>Widescreen</PresentationFormat>
  <Paragraphs>270</Paragraphs>
  <Slides>24</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Aptos</vt:lpstr>
      <vt:lpstr>Arial</vt:lpstr>
      <vt:lpstr>Calibri</vt:lpstr>
      <vt:lpstr>Courier New</vt:lpstr>
      <vt:lpstr>Neue Haas Grotesk Text Pro</vt:lpstr>
      <vt:lpstr>Sagona Book</vt:lpstr>
      <vt:lpstr>Symbol</vt:lpstr>
      <vt:lpstr>The Hand Extrablack</vt:lpstr>
      <vt:lpstr>Times New Roman</vt:lpstr>
      <vt:lpstr>VanillaVTI</vt:lpstr>
      <vt:lpstr>BlobVTI</vt:lpstr>
      <vt:lpstr>AI in Action: Transforming Instruction in Academic Libraries</vt:lpstr>
      <vt:lpstr>Objectives</vt:lpstr>
      <vt:lpstr>Join our Padlet!</vt:lpstr>
      <vt:lpstr>Attitudes towards AI</vt:lpstr>
      <vt:lpstr>PowerPoint Presentation</vt:lpstr>
      <vt:lpstr>PowerPoint Presentation</vt:lpstr>
      <vt:lpstr>PowerPoint Presentation</vt:lpstr>
      <vt:lpstr>PowerPoint Presentation</vt:lpstr>
      <vt:lpstr>PowerPoint Presentation</vt:lpstr>
      <vt:lpstr>PowerPoint Presentation</vt:lpstr>
      <vt:lpstr>AI in Library Instruction: Trends</vt:lpstr>
      <vt:lpstr>AI in Library Instruction: Trends</vt:lpstr>
      <vt:lpstr>What are you doing with AI currently?</vt:lpstr>
      <vt:lpstr>AI Tools in Library Instruction</vt:lpstr>
      <vt:lpstr>Overcoming Barriers: Faculty Integration</vt:lpstr>
      <vt:lpstr>Faculty Training</vt:lpstr>
      <vt:lpstr>Ethical Considerations and Responsible AI Use</vt:lpstr>
      <vt:lpstr>Some Harm Considerations of LLMs</vt:lpstr>
      <vt:lpstr>Rubrics</vt:lpstr>
      <vt:lpstr>Rubrics</vt:lpstr>
      <vt:lpstr>PAIR FRAMEWORK</vt:lpstr>
      <vt:lpstr>Discussion &amp; Next Steps</vt:lpstr>
      <vt:lpstr>Workshop Resources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Amy</dc:creator>
  <cp:lastModifiedBy>Maroso, Amy</cp:lastModifiedBy>
  <cp:revision>5</cp:revision>
  <dcterms:created xsi:type="dcterms:W3CDTF">2025-02-27T14:20:43Z</dcterms:created>
  <dcterms:modified xsi:type="dcterms:W3CDTF">2025-04-18T17:48:07Z</dcterms:modified>
</cp:coreProperties>
</file>